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87" r:id="rId9"/>
    <p:sldId id="264" r:id="rId10"/>
    <p:sldId id="284" r:id="rId11"/>
    <p:sldId id="285" r:id="rId12"/>
    <p:sldId id="267" r:id="rId13"/>
    <p:sldId id="286" r:id="rId14"/>
    <p:sldId id="288" r:id="rId15"/>
    <p:sldId id="291" r:id="rId16"/>
    <p:sldId id="289" r:id="rId17"/>
    <p:sldId id="292" r:id="rId18"/>
    <p:sldId id="272" r:id="rId19"/>
    <p:sldId id="290" r:id="rId20"/>
    <p:sldId id="277" r:id="rId21"/>
    <p:sldId id="293" r:id="rId22"/>
    <p:sldId id="294" r:id="rId23"/>
    <p:sldId id="295" r:id="rId24"/>
    <p:sldId id="296" r:id="rId25"/>
    <p:sldId id="297" r:id="rId26"/>
    <p:sldId id="279" r:id="rId27"/>
    <p:sldId id="280" r:id="rId28"/>
    <p:sldId id="282" r:id="rId29"/>
    <p:sldId id="283" r:id="rId3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C019D-2A51-4130-9559-7099945B360E}" type="doc">
      <dgm:prSet loTypeId="urn:microsoft.com/office/officeart/2005/8/layout/orgChart1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KZ"/>
        </a:p>
      </dgm:t>
    </dgm:pt>
    <dgm:pt modelId="{0CAB9E33-1E3C-406A-9444-460AA69C9D7C}">
      <dgm:prSet phldrT="[Текст]" custT="1"/>
      <dgm:spPr/>
      <dgm:t>
        <a:bodyPr/>
        <a:lstStyle/>
        <a:p>
          <a:r>
            <a:rPr lang="kk-KZ" sz="1800" b="1" dirty="0"/>
            <a:t>Азолдардың химиялық реакциясы</a:t>
          </a:r>
          <a:endParaRPr lang="ru-KZ" sz="1800" b="1" dirty="0"/>
        </a:p>
      </dgm:t>
    </dgm:pt>
    <dgm:pt modelId="{C888D99B-1BB2-4B83-9859-3B9B8C68A61B}" type="parTrans" cxnId="{D57C2CBD-8C22-48C5-87F1-50DEF205519C}">
      <dgm:prSet/>
      <dgm:spPr/>
      <dgm:t>
        <a:bodyPr/>
        <a:lstStyle/>
        <a:p>
          <a:endParaRPr lang="ru-KZ" sz="1800" b="1"/>
        </a:p>
      </dgm:t>
    </dgm:pt>
    <dgm:pt modelId="{05BFE782-C058-42F1-A96C-E8CC54FA6456}" type="sibTrans" cxnId="{D57C2CBD-8C22-48C5-87F1-50DEF205519C}">
      <dgm:prSet/>
      <dgm:spPr/>
      <dgm:t>
        <a:bodyPr/>
        <a:lstStyle/>
        <a:p>
          <a:endParaRPr lang="ru-KZ" sz="1800" b="1"/>
        </a:p>
      </dgm:t>
    </dgm:pt>
    <dgm:pt modelId="{64A350DD-FFB4-485E-B55B-D34C911BC97F}">
      <dgm:prSet phldrT="[Текст]" custT="1"/>
      <dgm:spPr/>
      <dgm:t>
        <a:bodyPr/>
        <a:lstStyle/>
        <a:p>
          <a:r>
            <a:rPr lang="kk-KZ" sz="1800" b="1" dirty="0"/>
            <a:t>Тотықсыздану реакциясы</a:t>
          </a:r>
          <a:endParaRPr lang="ru-KZ" sz="1800" b="1" dirty="0"/>
        </a:p>
      </dgm:t>
    </dgm:pt>
    <dgm:pt modelId="{E3CCE343-BCBF-4644-92A1-34A28693C928}" type="parTrans" cxnId="{E28B6959-52AD-471E-9343-A323157E7ED8}">
      <dgm:prSet/>
      <dgm:spPr/>
      <dgm:t>
        <a:bodyPr/>
        <a:lstStyle/>
        <a:p>
          <a:endParaRPr lang="ru-KZ" sz="1800" b="1"/>
        </a:p>
      </dgm:t>
    </dgm:pt>
    <dgm:pt modelId="{A9814622-FC65-4540-8101-7307CCAFAE27}" type="sibTrans" cxnId="{E28B6959-52AD-471E-9343-A323157E7ED8}">
      <dgm:prSet/>
      <dgm:spPr/>
      <dgm:t>
        <a:bodyPr/>
        <a:lstStyle/>
        <a:p>
          <a:endParaRPr lang="ru-KZ" sz="1800" b="1"/>
        </a:p>
      </dgm:t>
    </dgm:pt>
    <dgm:pt modelId="{383087F1-8319-480D-84BB-1D827AF9B1BD}">
      <dgm:prSet phldrT="[Текст]" custT="1"/>
      <dgm:spPr/>
      <dgm:t>
        <a:bodyPr/>
        <a:lstStyle/>
        <a:p>
          <a:r>
            <a:rPr lang="ru-RU" sz="1800" b="1" dirty="0" err="1"/>
            <a:t>Гетероатомдардың</a:t>
          </a:r>
          <a:r>
            <a:rPr lang="ru-RU" sz="1800" b="1" dirty="0"/>
            <a:t> </a:t>
          </a:r>
          <a:r>
            <a:rPr lang="ru-RU" sz="1800" b="1" dirty="0" err="1"/>
            <a:t>қатысуымен</a:t>
          </a:r>
          <a:r>
            <a:rPr lang="ru-RU" sz="1800" b="1" dirty="0"/>
            <a:t> </a:t>
          </a:r>
          <a:r>
            <a:rPr lang="ru-RU" sz="1800" b="1" dirty="0" err="1"/>
            <a:t>жүретін</a:t>
          </a:r>
          <a:r>
            <a:rPr lang="ru-RU" sz="1800" b="1" dirty="0"/>
            <a:t> реакция</a:t>
          </a:r>
          <a:endParaRPr lang="ru-KZ" sz="1800" b="1" dirty="0"/>
        </a:p>
      </dgm:t>
    </dgm:pt>
    <dgm:pt modelId="{3840D89E-1D5B-4E0A-9F80-9025EA57937F}" type="parTrans" cxnId="{27122EDE-E091-4A24-9BB8-CDB7487641EB}">
      <dgm:prSet/>
      <dgm:spPr/>
      <dgm:t>
        <a:bodyPr/>
        <a:lstStyle/>
        <a:p>
          <a:endParaRPr lang="ru-KZ" sz="1800" b="1"/>
        </a:p>
      </dgm:t>
    </dgm:pt>
    <dgm:pt modelId="{4324FA8A-C4BF-4C78-A5D7-97C05E72120D}" type="sibTrans" cxnId="{27122EDE-E091-4A24-9BB8-CDB7487641EB}">
      <dgm:prSet/>
      <dgm:spPr/>
      <dgm:t>
        <a:bodyPr/>
        <a:lstStyle/>
        <a:p>
          <a:endParaRPr lang="ru-KZ" sz="1800" b="1"/>
        </a:p>
      </dgm:t>
    </dgm:pt>
    <dgm:pt modelId="{41785CE1-5AFA-4648-90FF-D53C1DF93A45}">
      <dgm:prSet phldrT="[Текст]" custT="1"/>
      <dgm:spPr/>
      <dgm:t>
        <a:bodyPr/>
        <a:lstStyle/>
        <a:p>
          <a:r>
            <a:rPr lang="ru-RU" sz="1800" b="1" dirty="0" err="1"/>
            <a:t>Азол</a:t>
          </a:r>
          <a:r>
            <a:rPr lang="ru-RU" sz="1800" b="1" dirty="0"/>
            <a:t> </a:t>
          </a:r>
          <a:r>
            <a:rPr lang="ru-RU" sz="1800" b="1" dirty="0" err="1"/>
            <a:t>сақинасының</a:t>
          </a:r>
          <a:r>
            <a:rPr lang="ru-RU" sz="1800" b="1" dirty="0"/>
            <a:t> </a:t>
          </a:r>
          <a:r>
            <a:rPr lang="ru-RU" sz="1800" b="1" dirty="0" err="1"/>
            <a:t>көміртегі</a:t>
          </a:r>
          <a:r>
            <a:rPr lang="ru-RU" sz="1800" b="1" dirty="0"/>
            <a:t> </a:t>
          </a:r>
          <a:r>
            <a:rPr lang="ru-RU" sz="1800" b="1" dirty="0" err="1"/>
            <a:t>қатысатын</a:t>
          </a:r>
          <a:r>
            <a:rPr lang="ru-RU" sz="1800" b="1" dirty="0"/>
            <a:t> реакция (</a:t>
          </a:r>
          <a:r>
            <a:rPr lang="en-US" sz="1800" b="1" dirty="0"/>
            <a:t>S</a:t>
          </a:r>
          <a:r>
            <a:rPr lang="en-US" sz="1200" b="1" dirty="0"/>
            <a:t>E</a:t>
          </a:r>
          <a:r>
            <a:rPr lang="en-US" sz="1800" b="1" dirty="0"/>
            <a:t>)</a:t>
          </a:r>
          <a:endParaRPr lang="ru-KZ" sz="1800" b="1" dirty="0"/>
        </a:p>
      </dgm:t>
    </dgm:pt>
    <dgm:pt modelId="{21835422-B1BA-4CFF-A07E-0CFFA45097FD}" type="parTrans" cxnId="{FB6DB6CC-C73B-4988-9C81-46E63913BFB8}">
      <dgm:prSet/>
      <dgm:spPr/>
      <dgm:t>
        <a:bodyPr/>
        <a:lstStyle/>
        <a:p>
          <a:endParaRPr lang="ru-KZ" sz="1800" b="1"/>
        </a:p>
      </dgm:t>
    </dgm:pt>
    <dgm:pt modelId="{F1B184B3-2055-4121-BF7E-98220CA9EB14}" type="sibTrans" cxnId="{FB6DB6CC-C73B-4988-9C81-46E63913BFB8}">
      <dgm:prSet/>
      <dgm:spPr/>
      <dgm:t>
        <a:bodyPr/>
        <a:lstStyle/>
        <a:p>
          <a:endParaRPr lang="ru-KZ" sz="1800" b="1"/>
        </a:p>
      </dgm:t>
    </dgm:pt>
    <dgm:pt modelId="{C06F8D44-1E60-48C4-9DD9-14F904E5951E}">
      <dgm:prSet custT="1"/>
      <dgm:spPr/>
      <dgm:t>
        <a:bodyPr/>
        <a:lstStyle/>
        <a:p>
          <a:r>
            <a:rPr lang="kk-KZ" sz="1800" b="1" dirty="0"/>
            <a:t>Алкилдеу</a:t>
          </a:r>
          <a:endParaRPr lang="ru-KZ" sz="1800" b="1" dirty="0"/>
        </a:p>
      </dgm:t>
    </dgm:pt>
    <dgm:pt modelId="{167C5CF1-3987-4D87-9D07-02BFDAB062F0}" type="parTrans" cxnId="{A03C59E8-BA4E-4996-AFE1-7B6B55DAC035}">
      <dgm:prSet/>
      <dgm:spPr/>
      <dgm:t>
        <a:bodyPr/>
        <a:lstStyle/>
        <a:p>
          <a:endParaRPr lang="ru-KZ" sz="1800" b="1"/>
        </a:p>
      </dgm:t>
    </dgm:pt>
    <dgm:pt modelId="{AFD434D1-6837-4676-872C-260AC10A974F}" type="sibTrans" cxnId="{A03C59E8-BA4E-4996-AFE1-7B6B55DAC035}">
      <dgm:prSet/>
      <dgm:spPr/>
      <dgm:t>
        <a:bodyPr/>
        <a:lstStyle/>
        <a:p>
          <a:endParaRPr lang="ru-KZ" sz="1800" b="1"/>
        </a:p>
      </dgm:t>
    </dgm:pt>
    <dgm:pt modelId="{FACAEBA9-4F6B-4605-BA61-EF35493B3D25}">
      <dgm:prSet custT="1"/>
      <dgm:spPr/>
      <dgm:t>
        <a:bodyPr/>
        <a:lstStyle/>
        <a:p>
          <a:r>
            <a:rPr lang="kk-KZ" sz="1800" b="1" dirty="0"/>
            <a:t>Ацилдеу</a:t>
          </a:r>
          <a:endParaRPr lang="ru-KZ" sz="1800" b="1" dirty="0"/>
        </a:p>
      </dgm:t>
    </dgm:pt>
    <dgm:pt modelId="{F90F04F7-5BF1-403F-974C-49E3273DD384}" type="parTrans" cxnId="{382B123A-231B-4E09-A150-185778214DB6}">
      <dgm:prSet/>
      <dgm:spPr/>
      <dgm:t>
        <a:bodyPr/>
        <a:lstStyle/>
        <a:p>
          <a:endParaRPr lang="ru-KZ" sz="1800" b="1"/>
        </a:p>
      </dgm:t>
    </dgm:pt>
    <dgm:pt modelId="{C7C525FE-75FB-4D6B-934C-517FC7B2FED5}" type="sibTrans" cxnId="{382B123A-231B-4E09-A150-185778214DB6}">
      <dgm:prSet/>
      <dgm:spPr/>
      <dgm:t>
        <a:bodyPr/>
        <a:lstStyle/>
        <a:p>
          <a:endParaRPr lang="ru-KZ" sz="1800" b="1"/>
        </a:p>
      </dgm:t>
    </dgm:pt>
    <dgm:pt modelId="{E188F707-69F6-4BDF-956F-052701B16C09}">
      <dgm:prSet custT="1"/>
      <dgm:spPr/>
      <dgm:t>
        <a:bodyPr/>
        <a:lstStyle/>
        <a:p>
          <a:r>
            <a:rPr lang="kk-KZ" sz="1800" b="1" dirty="0"/>
            <a:t>Нитрлеу </a:t>
          </a:r>
          <a:endParaRPr lang="ru-KZ" sz="1800" b="1" dirty="0"/>
        </a:p>
      </dgm:t>
    </dgm:pt>
    <dgm:pt modelId="{778BAE7E-BFCF-4477-A0D3-E7E89D488A10}" type="parTrans" cxnId="{3138F11D-E2D6-473E-9460-C36633E444C1}">
      <dgm:prSet/>
      <dgm:spPr/>
      <dgm:t>
        <a:bodyPr/>
        <a:lstStyle/>
        <a:p>
          <a:endParaRPr lang="ru-KZ" sz="1800" b="1"/>
        </a:p>
      </dgm:t>
    </dgm:pt>
    <dgm:pt modelId="{3D0326F2-B532-45A4-BF0C-5D063EF83FDE}" type="sibTrans" cxnId="{3138F11D-E2D6-473E-9460-C36633E444C1}">
      <dgm:prSet/>
      <dgm:spPr/>
      <dgm:t>
        <a:bodyPr/>
        <a:lstStyle/>
        <a:p>
          <a:endParaRPr lang="ru-KZ" sz="1800" b="1"/>
        </a:p>
      </dgm:t>
    </dgm:pt>
    <dgm:pt modelId="{57319AD9-EB25-47C3-B343-B4EA80F220A1}">
      <dgm:prSet custT="1"/>
      <dgm:spPr/>
      <dgm:t>
        <a:bodyPr/>
        <a:lstStyle/>
        <a:p>
          <a:r>
            <a:rPr lang="kk-KZ" sz="1800" b="1" dirty="0"/>
            <a:t>Сульфирлеу</a:t>
          </a:r>
          <a:endParaRPr lang="ru-KZ" sz="1800" b="1" dirty="0"/>
        </a:p>
      </dgm:t>
    </dgm:pt>
    <dgm:pt modelId="{421D7DC0-F0D7-4480-ADD5-734D39519A05}" type="parTrans" cxnId="{B87F0463-87AB-4754-98A0-63C265FE8C65}">
      <dgm:prSet/>
      <dgm:spPr/>
      <dgm:t>
        <a:bodyPr/>
        <a:lstStyle/>
        <a:p>
          <a:endParaRPr lang="ru-KZ" sz="1800" b="1"/>
        </a:p>
      </dgm:t>
    </dgm:pt>
    <dgm:pt modelId="{9C915434-BBF1-4D69-8A47-DF0973F50B58}" type="sibTrans" cxnId="{B87F0463-87AB-4754-98A0-63C265FE8C65}">
      <dgm:prSet/>
      <dgm:spPr/>
      <dgm:t>
        <a:bodyPr/>
        <a:lstStyle/>
        <a:p>
          <a:endParaRPr lang="ru-KZ" sz="1800" b="1"/>
        </a:p>
      </dgm:t>
    </dgm:pt>
    <dgm:pt modelId="{70E320C8-2E6C-43B9-88CD-C652086C1CB4}">
      <dgm:prSet custT="1"/>
      <dgm:spPr/>
      <dgm:t>
        <a:bodyPr/>
        <a:lstStyle/>
        <a:p>
          <a:r>
            <a:rPr lang="kk-KZ" sz="1800" b="1" dirty="0"/>
            <a:t>Галогендеу </a:t>
          </a:r>
          <a:endParaRPr lang="ru-KZ" sz="1800" b="1" dirty="0"/>
        </a:p>
      </dgm:t>
    </dgm:pt>
    <dgm:pt modelId="{40CD01EA-87E3-4997-AA95-8955DD074305}" type="parTrans" cxnId="{F8D7A094-6FF7-45AB-A471-222F0414A44F}">
      <dgm:prSet/>
      <dgm:spPr/>
      <dgm:t>
        <a:bodyPr/>
        <a:lstStyle/>
        <a:p>
          <a:endParaRPr lang="ru-KZ" sz="1800" b="1"/>
        </a:p>
      </dgm:t>
    </dgm:pt>
    <dgm:pt modelId="{E78985DB-6A63-4F87-8482-5ADD3EA72179}" type="sibTrans" cxnId="{F8D7A094-6FF7-45AB-A471-222F0414A44F}">
      <dgm:prSet/>
      <dgm:spPr/>
      <dgm:t>
        <a:bodyPr/>
        <a:lstStyle/>
        <a:p>
          <a:endParaRPr lang="ru-KZ" sz="1800" b="1"/>
        </a:p>
      </dgm:t>
    </dgm:pt>
    <dgm:pt modelId="{044CBD58-E5CE-41F4-87E9-C19BAD75FB95}">
      <dgm:prSet custT="1"/>
      <dgm:spPr/>
      <dgm:t>
        <a:bodyPr/>
        <a:lstStyle/>
        <a:p>
          <a:r>
            <a:rPr lang="kk-KZ" sz="1800" b="1" dirty="0"/>
            <a:t>азоқосылу</a:t>
          </a:r>
          <a:endParaRPr lang="ru-KZ" sz="1800" b="1" dirty="0"/>
        </a:p>
      </dgm:t>
    </dgm:pt>
    <dgm:pt modelId="{B87CC9BF-4E11-4577-B3A0-A6A198B80265}" type="parTrans" cxnId="{CA741E96-E41C-4C9F-B85C-D3C596FCF3B7}">
      <dgm:prSet/>
      <dgm:spPr/>
      <dgm:t>
        <a:bodyPr/>
        <a:lstStyle/>
        <a:p>
          <a:endParaRPr lang="ru-KZ" sz="1800" b="1"/>
        </a:p>
      </dgm:t>
    </dgm:pt>
    <dgm:pt modelId="{2C0BAD67-39EF-46EE-9791-A68C2D919EF8}" type="sibTrans" cxnId="{CA741E96-E41C-4C9F-B85C-D3C596FCF3B7}">
      <dgm:prSet/>
      <dgm:spPr/>
      <dgm:t>
        <a:bodyPr/>
        <a:lstStyle/>
        <a:p>
          <a:endParaRPr lang="ru-KZ" sz="1800" b="1"/>
        </a:p>
      </dgm:t>
    </dgm:pt>
    <dgm:pt modelId="{69E06F49-1B32-4255-B5E6-017F1CEB7C1D}" type="pres">
      <dgm:prSet presAssocID="{27FC019D-2A51-4130-9559-7099945B36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4D889C7-4137-4086-BC40-D11A38ED9157}" type="pres">
      <dgm:prSet presAssocID="{0CAB9E33-1E3C-406A-9444-460AA69C9D7C}" presName="hierRoot1" presStyleCnt="0">
        <dgm:presLayoutVars>
          <dgm:hierBranch val="init"/>
        </dgm:presLayoutVars>
      </dgm:prSet>
      <dgm:spPr/>
    </dgm:pt>
    <dgm:pt modelId="{ECF5709A-3BBE-4112-A3B1-14E70EBAB0D1}" type="pres">
      <dgm:prSet presAssocID="{0CAB9E33-1E3C-406A-9444-460AA69C9D7C}" presName="rootComposite1" presStyleCnt="0"/>
      <dgm:spPr/>
    </dgm:pt>
    <dgm:pt modelId="{B78675C8-8013-4C35-AFFE-D90B44059F50}" type="pres">
      <dgm:prSet presAssocID="{0CAB9E33-1E3C-406A-9444-460AA69C9D7C}" presName="rootText1" presStyleLbl="node0" presStyleIdx="0" presStyleCnt="1" custScaleX="245028" custScaleY="69655">
        <dgm:presLayoutVars>
          <dgm:chPref val="3"/>
        </dgm:presLayoutVars>
      </dgm:prSet>
      <dgm:spPr/>
    </dgm:pt>
    <dgm:pt modelId="{29525AEB-7B0D-4702-B7B9-591A285C52E8}" type="pres">
      <dgm:prSet presAssocID="{0CAB9E33-1E3C-406A-9444-460AA69C9D7C}" presName="rootConnector1" presStyleLbl="node1" presStyleIdx="0" presStyleCnt="0"/>
      <dgm:spPr/>
    </dgm:pt>
    <dgm:pt modelId="{8E178C42-6D50-4002-B156-A1A84BCD686A}" type="pres">
      <dgm:prSet presAssocID="{0CAB9E33-1E3C-406A-9444-460AA69C9D7C}" presName="hierChild2" presStyleCnt="0"/>
      <dgm:spPr/>
    </dgm:pt>
    <dgm:pt modelId="{F8FB5E79-2BB0-4C94-B701-807604BFBC30}" type="pres">
      <dgm:prSet presAssocID="{E3CCE343-BCBF-4644-92A1-34A28693C928}" presName="Name37" presStyleLbl="parChTrans1D2" presStyleIdx="0" presStyleCnt="3"/>
      <dgm:spPr/>
    </dgm:pt>
    <dgm:pt modelId="{A29F1937-3F71-4AA9-A904-FB16BFECD3B2}" type="pres">
      <dgm:prSet presAssocID="{64A350DD-FFB4-485E-B55B-D34C911BC97F}" presName="hierRoot2" presStyleCnt="0">
        <dgm:presLayoutVars>
          <dgm:hierBranch val="init"/>
        </dgm:presLayoutVars>
      </dgm:prSet>
      <dgm:spPr/>
    </dgm:pt>
    <dgm:pt modelId="{6733F6BC-BF6B-4618-8A51-6BBC2FDE70B7}" type="pres">
      <dgm:prSet presAssocID="{64A350DD-FFB4-485E-B55B-D34C911BC97F}" presName="rootComposite" presStyleCnt="0"/>
      <dgm:spPr/>
    </dgm:pt>
    <dgm:pt modelId="{FEB8E6A4-1647-49CD-A7FE-71D0214F439D}" type="pres">
      <dgm:prSet presAssocID="{64A350DD-FFB4-485E-B55B-D34C911BC97F}" presName="rootText" presStyleLbl="node2" presStyleIdx="0" presStyleCnt="3" custScaleX="138705" custScaleY="107252">
        <dgm:presLayoutVars>
          <dgm:chPref val="3"/>
        </dgm:presLayoutVars>
      </dgm:prSet>
      <dgm:spPr/>
    </dgm:pt>
    <dgm:pt modelId="{3475249A-0A76-4F61-8C9F-32C2077276D5}" type="pres">
      <dgm:prSet presAssocID="{64A350DD-FFB4-485E-B55B-D34C911BC97F}" presName="rootConnector" presStyleLbl="node2" presStyleIdx="0" presStyleCnt="3"/>
      <dgm:spPr/>
    </dgm:pt>
    <dgm:pt modelId="{DE4534AE-7643-4B01-A9E8-DFB70245B98B}" type="pres">
      <dgm:prSet presAssocID="{64A350DD-FFB4-485E-B55B-D34C911BC97F}" presName="hierChild4" presStyleCnt="0"/>
      <dgm:spPr/>
    </dgm:pt>
    <dgm:pt modelId="{97B04EB6-8E52-4554-9D27-322FE6D10DE3}" type="pres">
      <dgm:prSet presAssocID="{64A350DD-FFB4-485E-B55B-D34C911BC97F}" presName="hierChild5" presStyleCnt="0"/>
      <dgm:spPr/>
    </dgm:pt>
    <dgm:pt modelId="{67B4C2B4-0DE9-4600-A28A-46726BF86FF6}" type="pres">
      <dgm:prSet presAssocID="{3840D89E-1D5B-4E0A-9F80-9025EA57937F}" presName="Name37" presStyleLbl="parChTrans1D2" presStyleIdx="1" presStyleCnt="3"/>
      <dgm:spPr/>
    </dgm:pt>
    <dgm:pt modelId="{6E576928-F8A9-43EA-B384-9A6B9A8A932F}" type="pres">
      <dgm:prSet presAssocID="{383087F1-8319-480D-84BB-1D827AF9B1BD}" presName="hierRoot2" presStyleCnt="0">
        <dgm:presLayoutVars>
          <dgm:hierBranch val="init"/>
        </dgm:presLayoutVars>
      </dgm:prSet>
      <dgm:spPr/>
    </dgm:pt>
    <dgm:pt modelId="{F4F8904B-5020-4926-86C7-C8F01E2257E3}" type="pres">
      <dgm:prSet presAssocID="{383087F1-8319-480D-84BB-1D827AF9B1BD}" presName="rootComposite" presStyleCnt="0"/>
      <dgm:spPr/>
    </dgm:pt>
    <dgm:pt modelId="{D5D451F1-6735-49AE-B9D2-DDB94A681A66}" type="pres">
      <dgm:prSet presAssocID="{383087F1-8319-480D-84BB-1D827AF9B1BD}" presName="rootText" presStyleLbl="node2" presStyleIdx="1" presStyleCnt="3" custScaleX="150149" custScaleY="104099">
        <dgm:presLayoutVars>
          <dgm:chPref val="3"/>
        </dgm:presLayoutVars>
      </dgm:prSet>
      <dgm:spPr/>
    </dgm:pt>
    <dgm:pt modelId="{6AFE6171-13BC-4EDA-979E-B933F680114A}" type="pres">
      <dgm:prSet presAssocID="{383087F1-8319-480D-84BB-1D827AF9B1BD}" presName="rootConnector" presStyleLbl="node2" presStyleIdx="1" presStyleCnt="3"/>
      <dgm:spPr/>
    </dgm:pt>
    <dgm:pt modelId="{5CF170EB-ED29-4E14-9759-0E458DA9DEE2}" type="pres">
      <dgm:prSet presAssocID="{383087F1-8319-480D-84BB-1D827AF9B1BD}" presName="hierChild4" presStyleCnt="0"/>
      <dgm:spPr/>
    </dgm:pt>
    <dgm:pt modelId="{38BBAB76-C5D5-48C1-91DA-0635654C3039}" type="pres">
      <dgm:prSet presAssocID="{167C5CF1-3987-4D87-9D07-02BFDAB062F0}" presName="Name37" presStyleLbl="parChTrans1D3" presStyleIdx="0" presStyleCnt="6"/>
      <dgm:spPr/>
    </dgm:pt>
    <dgm:pt modelId="{088C16AE-F0CB-470A-9272-AF1335BCEFBA}" type="pres">
      <dgm:prSet presAssocID="{C06F8D44-1E60-48C4-9DD9-14F904E5951E}" presName="hierRoot2" presStyleCnt="0">
        <dgm:presLayoutVars>
          <dgm:hierBranch val="init"/>
        </dgm:presLayoutVars>
      </dgm:prSet>
      <dgm:spPr/>
    </dgm:pt>
    <dgm:pt modelId="{F69DDC8C-BCBE-446C-B305-110F0B414316}" type="pres">
      <dgm:prSet presAssocID="{C06F8D44-1E60-48C4-9DD9-14F904E5951E}" presName="rootComposite" presStyleCnt="0"/>
      <dgm:spPr/>
    </dgm:pt>
    <dgm:pt modelId="{7C3F37A2-2213-4B9D-A430-ACBA64393AEC}" type="pres">
      <dgm:prSet presAssocID="{C06F8D44-1E60-48C4-9DD9-14F904E5951E}" presName="rootText" presStyleLbl="node3" presStyleIdx="0" presStyleCnt="6" custScaleX="114731" custScaleY="40467">
        <dgm:presLayoutVars>
          <dgm:chPref val="3"/>
        </dgm:presLayoutVars>
      </dgm:prSet>
      <dgm:spPr/>
    </dgm:pt>
    <dgm:pt modelId="{0F024C5E-B4B9-4E4A-88D9-D7A5C788FD39}" type="pres">
      <dgm:prSet presAssocID="{C06F8D44-1E60-48C4-9DD9-14F904E5951E}" presName="rootConnector" presStyleLbl="node3" presStyleIdx="0" presStyleCnt="6"/>
      <dgm:spPr/>
    </dgm:pt>
    <dgm:pt modelId="{98C255C8-D909-4D90-9408-F343A6188087}" type="pres">
      <dgm:prSet presAssocID="{C06F8D44-1E60-48C4-9DD9-14F904E5951E}" presName="hierChild4" presStyleCnt="0"/>
      <dgm:spPr/>
    </dgm:pt>
    <dgm:pt modelId="{D9E60FEA-0649-4FC5-A941-2C4A94961B28}" type="pres">
      <dgm:prSet presAssocID="{C06F8D44-1E60-48C4-9DD9-14F904E5951E}" presName="hierChild5" presStyleCnt="0"/>
      <dgm:spPr/>
    </dgm:pt>
    <dgm:pt modelId="{DDFB826A-9CF6-437E-9F28-9E22C08EAC04}" type="pres">
      <dgm:prSet presAssocID="{F90F04F7-5BF1-403F-974C-49E3273DD384}" presName="Name37" presStyleLbl="parChTrans1D3" presStyleIdx="1" presStyleCnt="6"/>
      <dgm:spPr/>
    </dgm:pt>
    <dgm:pt modelId="{0773F561-63C3-4CEB-A58F-C6CCBC244E12}" type="pres">
      <dgm:prSet presAssocID="{FACAEBA9-4F6B-4605-BA61-EF35493B3D25}" presName="hierRoot2" presStyleCnt="0">
        <dgm:presLayoutVars>
          <dgm:hierBranch val="init"/>
        </dgm:presLayoutVars>
      </dgm:prSet>
      <dgm:spPr/>
    </dgm:pt>
    <dgm:pt modelId="{7F9903AA-E116-480E-A5B8-73B8969D19D4}" type="pres">
      <dgm:prSet presAssocID="{FACAEBA9-4F6B-4605-BA61-EF35493B3D25}" presName="rootComposite" presStyleCnt="0"/>
      <dgm:spPr/>
    </dgm:pt>
    <dgm:pt modelId="{33645F4D-9DC6-420F-AC56-9BF8F8C65C26}" type="pres">
      <dgm:prSet presAssocID="{FACAEBA9-4F6B-4605-BA61-EF35493B3D25}" presName="rootText" presStyleLbl="node3" presStyleIdx="1" presStyleCnt="6" custScaleX="113696" custScaleY="43674">
        <dgm:presLayoutVars>
          <dgm:chPref val="3"/>
        </dgm:presLayoutVars>
      </dgm:prSet>
      <dgm:spPr/>
    </dgm:pt>
    <dgm:pt modelId="{0F70A7AB-A184-41E4-BB56-74764FEC6CD7}" type="pres">
      <dgm:prSet presAssocID="{FACAEBA9-4F6B-4605-BA61-EF35493B3D25}" presName="rootConnector" presStyleLbl="node3" presStyleIdx="1" presStyleCnt="6"/>
      <dgm:spPr/>
    </dgm:pt>
    <dgm:pt modelId="{326E15C2-CD90-42E0-BF8F-071C63904E1E}" type="pres">
      <dgm:prSet presAssocID="{FACAEBA9-4F6B-4605-BA61-EF35493B3D25}" presName="hierChild4" presStyleCnt="0"/>
      <dgm:spPr/>
    </dgm:pt>
    <dgm:pt modelId="{3B718C81-C9B7-4241-93E5-9E4AEE458EFA}" type="pres">
      <dgm:prSet presAssocID="{FACAEBA9-4F6B-4605-BA61-EF35493B3D25}" presName="hierChild5" presStyleCnt="0"/>
      <dgm:spPr/>
    </dgm:pt>
    <dgm:pt modelId="{82BBC8C8-3A53-4764-A45F-063F3E73D79E}" type="pres">
      <dgm:prSet presAssocID="{383087F1-8319-480D-84BB-1D827AF9B1BD}" presName="hierChild5" presStyleCnt="0"/>
      <dgm:spPr/>
    </dgm:pt>
    <dgm:pt modelId="{F6BD883A-0294-4A6A-91E6-893330A17DB5}" type="pres">
      <dgm:prSet presAssocID="{21835422-B1BA-4CFF-A07E-0CFFA45097FD}" presName="Name37" presStyleLbl="parChTrans1D2" presStyleIdx="2" presStyleCnt="3"/>
      <dgm:spPr/>
    </dgm:pt>
    <dgm:pt modelId="{4D1C3A9C-1E7C-473E-A78A-EABBA2B1CCFF}" type="pres">
      <dgm:prSet presAssocID="{41785CE1-5AFA-4648-90FF-D53C1DF93A45}" presName="hierRoot2" presStyleCnt="0">
        <dgm:presLayoutVars>
          <dgm:hierBranch val="init"/>
        </dgm:presLayoutVars>
      </dgm:prSet>
      <dgm:spPr/>
    </dgm:pt>
    <dgm:pt modelId="{26FCB694-682E-40A7-897A-A664112644F6}" type="pres">
      <dgm:prSet presAssocID="{41785CE1-5AFA-4648-90FF-D53C1DF93A45}" presName="rootComposite" presStyleCnt="0"/>
      <dgm:spPr/>
    </dgm:pt>
    <dgm:pt modelId="{666CBECF-DFEF-4AA5-82B5-62542DBB7727}" type="pres">
      <dgm:prSet presAssocID="{41785CE1-5AFA-4648-90FF-D53C1DF93A45}" presName="rootText" presStyleLbl="node2" presStyleIdx="2" presStyleCnt="3" custScaleX="148944" custScaleY="118319">
        <dgm:presLayoutVars>
          <dgm:chPref val="3"/>
        </dgm:presLayoutVars>
      </dgm:prSet>
      <dgm:spPr/>
    </dgm:pt>
    <dgm:pt modelId="{6BA6DFFB-CB46-4910-9736-D187ED8A8FFB}" type="pres">
      <dgm:prSet presAssocID="{41785CE1-5AFA-4648-90FF-D53C1DF93A45}" presName="rootConnector" presStyleLbl="node2" presStyleIdx="2" presStyleCnt="3"/>
      <dgm:spPr/>
    </dgm:pt>
    <dgm:pt modelId="{1548C04C-CB45-4286-B6A0-CBB05C152ED8}" type="pres">
      <dgm:prSet presAssocID="{41785CE1-5AFA-4648-90FF-D53C1DF93A45}" presName="hierChild4" presStyleCnt="0"/>
      <dgm:spPr/>
    </dgm:pt>
    <dgm:pt modelId="{4F39F741-57DC-4C71-A22B-5D8E5CA357F5}" type="pres">
      <dgm:prSet presAssocID="{778BAE7E-BFCF-4477-A0D3-E7E89D488A10}" presName="Name37" presStyleLbl="parChTrans1D3" presStyleIdx="2" presStyleCnt="6"/>
      <dgm:spPr/>
    </dgm:pt>
    <dgm:pt modelId="{8D0727EC-A061-420C-ADAF-66B5152F2D8E}" type="pres">
      <dgm:prSet presAssocID="{E188F707-69F6-4BDF-956F-052701B16C09}" presName="hierRoot2" presStyleCnt="0">
        <dgm:presLayoutVars>
          <dgm:hierBranch val="init"/>
        </dgm:presLayoutVars>
      </dgm:prSet>
      <dgm:spPr/>
    </dgm:pt>
    <dgm:pt modelId="{C038F3C6-CA46-4971-8574-2F1E3C62DE6F}" type="pres">
      <dgm:prSet presAssocID="{E188F707-69F6-4BDF-956F-052701B16C09}" presName="rootComposite" presStyleCnt="0"/>
      <dgm:spPr/>
    </dgm:pt>
    <dgm:pt modelId="{36125D3B-AB7A-470B-8737-90B7985015E9}" type="pres">
      <dgm:prSet presAssocID="{E188F707-69F6-4BDF-956F-052701B16C09}" presName="rootText" presStyleLbl="node3" presStyleIdx="2" presStyleCnt="6" custScaleY="29707">
        <dgm:presLayoutVars>
          <dgm:chPref val="3"/>
        </dgm:presLayoutVars>
      </dgm:prSet>
      <dgm:spPr/>
    </dgm:pt>
    <dgm:pt modelId="{B733FC39-63E1-40D2-B504-0ED22477F879}" type="pres">
      <dgm:prSet presAssocID="{E188F707-69F6-4BDF-956F-052701B16C09}" presName="rootConnector" presStyleLbl="node3" presStyleIdx="2" presStyleCnt="6"/>
      <dgm:spPr/>
    </dgm:pt>
    <dgm:pt modelId="{425220EF-CA59-4E3A-AAD2-A1844E25FBF6}" type="pres">
      <dgm:prSet presAssocID="{E188F707-69F6-4BDF-956F-052701B16C09}" presName="hierChild4" presStyleCnt="0"/>
      <dgm:spPr/>
    </dgm:pt>
    <dgm:pt modelId="{0A24C97F-AA19-4482-A11B-82246270D24B}" type="pres">
      <dgm:prSet presAssocID="{E188F707-69F6-4BDF-956F-052701B16C09}" presName="hierChild5" presStyleCnt="0"/>
      <dgm:spPr/>
    </dgm:pt>
    <dgm:pt modelId="{58F31739-AF24-4F6F-95C2-9AF3308A4835}" type="pres">
      <dgm:prSet presAssocID="{421D7DC0-F0D7-4480-ADD5-734D39519A05}" presName="Name37" presStyleLbl="parChTrans1D3" presStyleIdx="3" presStyleCnt="6"/>
      <dgm:spPr/>
    </dgm:pt>
    <dgm:pt modelId="{D78BC31C-55BF-4707-ADD2-50B5828FEBC8}" type="pres">
      <dgm:prSet presAssocID="{57319AD9-EB25-47C3-B343-B4EA80F220A1}" presName="hierRoot2" presStyleCnt="0">
        <dgm:presLayoutVars>
          <dgm:hierBranch val="init"/>
        </dgm:presLayoutVars>
      </dgm:prSet>
      <dgm:spPr/>
    </dgm:pt>
    <dgm:pt modelId="{19917367-A339-46A6-89A5-5E0D1219F408}" type="pres">
      <dgm:prSet presAssocID="{57319AD9-EB25-47C3-B343-B4EA80F220A1}" presName="rootComposite" presStyleCnt="0"/>
      <dgm:spPr/>
    </dgm:pt>
    <dgm:pt modelId="{C843B3EE-30A4-4F5A-9B33-1EBAF512CBD8}" type="pres">
      <dgm:prSet presAssocID="{57319AD9-EB25-47C3-B343-B4EA80F220A1}" presName="rootText" presStyleLbl="node3" presStyleIdx="3" presStyleCnt="6" custScaleY="37506">
        <dgm:presLayoutVars>
          <dgm:chPref val="3"/>
        </dgm:presLayoutVars>
      </dgm:prSet>
      <dgm:spPr/>
    </dgm:pt>
    <dgm:pt modelId="{1F2360B7-CFAC-458B-9995-1595021E3323}" type="pres">
      <dgm:prSet presAssocID="{57319AD9-EB25-47C3-B343-B4EA80F220A1}" presName="rootConnector" presStyleLbl="node3" presStyleIdx="3" presStyleCnt="6"/>
      <dgm:spPr/>
    </dgm:pt>
    <dgm:pt modelId="{74BADE3A-27BA-4CBD-958F-0ACA5FF2150D}" type="pres">
      <dgm:prSet presAssocID="{57319AD9-EB25-47C3-B343-B4EA80F220A1}" presName="hierChild4" presStyleCnt="0"/>
      <dgm:spPr/>
    </dgm:pt>
    <dgm:pt modelId="{51EA672B-D2D4-4F1D-A6DD-01D9577321A6}" type="pres">
      <dgm:prSet presAssocID="{57319AD9-EB25-47C3-B343-B4EA80F220A1}" presName="hierChild5" presStyleCnt="0"/>
      <dgm:spPr/>
    </dgm:pt>
    <dgm:pt modelId="{2A032B58-B842-4D59-9CAC-6BAEA011D6A1}" type="pres">
      <dgm:prSet presAssocID="{40CD01EA-87E3-4997-AA95-8955DD074305}" presName="Name37" presStyleLbl="parChTrans1D3" presStyleIdx="4" presStyleCnt="6"/>
      <dgm:spPr/>
    </dgm:pt>
    <dgm:pt modelId="{C36769FA-D813-40A8-A6DD-494432ADA308}" type="pres">
      <dgm:prSet presAssocID="{70E320C8-2E6C-43B9-88CD-C652086C1CB4}" presName="hierRoot2" presStyleCnt="0">
        <dgm:presLayoutVars>
          <dgm:hierBranch val="init"/>
        </dgm:presLayoutVars>
      </dgm:prSet>
      <dgm:spPr/>
    </dgm:pt>
    <dgm:pt modelId="{B833AD5C-BE75-4495-A7A1-5D3E90DD74FF}" type="pres">
      <dgm:prSet presAssocID="{70E320C8-2E6C-43B9-88CD-C652086C1CB4}" presName="rootComposite" presStyleCnt="0"/>
      <dgm:spPr/>
    </dgm:pt>
    <dgm:pt modelId="{B53211FB-BFB3-44C5-A189-FDBD91F9AE75}" type="pres">
      <dgm:prSet presAssocID="{70E320C8-2E6C-43B9-88CD-C652086C1CB4}" presName="rootText" presStyleLbl="node3" presStyleIdx="4" presStyleCnt="6" custScaleY="52826">
        <dgm:presLayoutVars>
          <dgm:chPref val="3"/>
        </dgm:presLayoutVars>
      </dgm:prSet>
      <dgm:spPr/>
    </dgm:pt>
    <dgm:pt modelId="{9B6CB01A-C650-419E-BF0E-1E3F47D516B2}" type="pres">
      <dgm:prSet presAssocID="{70E320C8-2E6C-43B9-88CD-C652086C1CB4}" presName="rootConnector" presStyleLbl="node3" presStyleIdx="4" presStyleCnt="6"/>
      <dgm:spPr/>
    </dgm:pt>
    <dgm:pt modelId="{B5009198-CCA2-4010-8F4F-E00DC201DFAE}" type="pres">
      <dgm:prSet presAssocID="{70E320C8-2E6C-43B9-88CD-C652086C1CB4}" presName="hierChild4" presStyleCnt="0"/>
      <dgm:spPr/>
    </dgm:pt>
    <dgm:pt modelId="{0CB85076-EAAD-4737-B931-2A2FCF726817}" type="pres">
      <dgm:prSet presAssocID="{70E320C8-2E6C-43B9-88CD-C652086C1CB4}" presName="hierChild5" presStyleCnt="0"/>
      <dgm:spPr/>
    </dgm:pt>
    <dgm:pt modelId="{D8423FE3-2DF5-4F05-8971-38086ACC1974}" type="pres">
      <dgm:prSet presAssocID="{B87CC9BF-4E11-4577-B3A0-A6A198B80265}" presName="Name37" presStyleLbl="parChTrans1D3" presStyleIdx="5" presStyleCnt="6"/>
      <dgm:spPr/>
    </dgm:pt>
    <dgm:pt modelId="{944487E6-9FCC-4D87-970B-E3AC66C0B414}" type="pres">
      <dgm:prSet presAssocID="{044CBD58-E5CE-41F4-87E9-C19BAD75FB95}" presName="hierRoot2" presStyleCnt="0">
        <dgm:presLayoutVars>
          <dgm:hierBranch val="init"/>
        </dgm:presLayoutVars>
      </dgm:prSet>
      <dgm:spPr/>
    </dgm:pt>
    <dgm:pt modelId="{8C007518-A5C1-4717-831D-DC51E5E6308A}" type="pres">
      <dgm:prSet presAssocID="{044CBD58-E5CE-41F4-87E9-C19BAD75FB95}" presName="rootComposite" presStyleCnt="0"/>
      <dgm:spPr/>
    </dgm:pt>
    <dgm:pt modelId="{0F073DC7-DBC3-4F88-A323-31000659AC5A}" type="pres">
      <dgm:prSet presAssocID="{044CBD58-E5CE-41F4-87E9-C19BAD75FB95}" presName="rootText" presStyleLbl="node3" presStyleIdx="5" presStyleCnt="6" custScaleY="46267">
        <dgm:presLayoutVars>
          <dgm:chPref val="3"/>
        </dgm:presLayoutVars>
      </dgm:prSet>
      <dgm:spPr/>
    </dgm:pt>
    <dgm:pt modelId="{3F6E5B49-6FE2-46B4-8355-63FF5D8EEB40}" type="pres">
      <dgm:prSet presAssocID="{044CBD58-E5CE-41F4-87E9-C19BAD75FB95}" presName="rootConnector" presStyleLbl="node3" presStyleIdx="5" presStyleCnt="6"/>
      <dgm:spPr/>
    </dgm:pt>
    <dgm:pt modelId="{DFBCDCF0-9ACE-4955-A64D-95CDF9651F2E}" type="pres">
      <dgm:prSet presAssocID="{044CBD58-E5CE-41F4-87E9-C19BAD75FB95}" presName="hierChild4" presStyleCnt="0"/>
      <dgm:spPr/>
    </dgm:pt>
    <dgm:pt modelId="{36EFDC15-74FD-42F1-A56A-A8906CF9B43F}" type="pres">
      <dgm:prSet presAssocID="{044CBD58-E5CE-41F4-87E9-C19BAD75FB95}" presName="hierChild5" presStyleCnt="0"/>
      <dgm:spPr/>
    </dgm:pt>
    <dgm:pt modelId="{5C27A3C5-97DF-4628-897F-A6742AF36598}" type="pres">
      <dgm:prSet presAssocID="{41785CE1-5AFA-4648-90FF-D53C1DF93A45}" presName="hierChild5" presStyleCnt="0"/>
      <dgm:spPr/>
    </dgm:pt>
    <dgm:pt modelId="{52CEAED9-1ECD-464E-A3DA-A1A186BA3C0C}" type="pres">
      <dgm:prSet presAssocID="{0CAB9E33-1E3C-406A-9444-460AA69C9D7C}" presName="hierChild3" presStyleCnt="0"/>
      <dgm:spPr/>
    </dgm:pt>
  </dgm:ptLst>
  <dgm:cxnLst>
    <dgm:cxn modelId="{7A3FE508-6171-478F-B81D-1B2CCB18A8B8}" type="presOf" srcId="{21835422-B1BA-4CFF-A07E-0CFFA45097FD}" destId="{F6BD883A-0294-4A6A-91E6-893330A17DB5}" srcOrd="0" destOrd="0" presId="urn:microsoft.com/office/officeart/2005/8/layout/orgChart1"/>
    <dgm:cxn modelId="{804B3E0D-10F8-4429-8B90-70931B28BA03}" type="presOf" srcId="{421D7DC0-F0D7-4480-ADD5-734D39519A05}" destId="{58F31739-AF24-4F6F-95C2-9AF3308A4835}" srcOrd="0" destOrd="0" presId="urn:microsoft.com/office/officeart/2005/8/layout/orgChart1"/>
    <dgm:cxn modelId="{6F23271B-76F5-4727-B823-5AF9E0E78548}" type="presOf" srcId="{F90F04F7-5BF1-403F-974C-49E3273DD384}" destId="{DDFB826A-9CF6-437E-9F28-9E22C08EAC04}" srcOrd="0" destOrd="0" presId="urn:microsoft.com/office/officeart/2005/8/layout/orgChart1"/>
    <dgm:cxn modelId="{3138F11D-E2D6-473E-9460-C36633E444C1}" srcId="{41785CE1-5AFA-4648-90FF-D53C1DF93A45}" destId="{E188F707-69F6-4BDF-956F-052701B16C09}" srcOrd="0" destOrd="0" parTransId="{778BAE7E-BFCF-4477-A0D3-E7E89D488A10}" sibTransId="{3D0326F2-B532-45A4-BF0C-5D063EF83FDE}"/>
    <dgm:cxn modelId="{808FB227-3582-4A26-B0B8-2EAA80FE2CA8}" type="presOf" srcId="{383087F1-8319-480D-84BB-1D827AF9B1BD}" destId="{D5D451F1-6735-49AE-B9D2-DDB94A681A66}" srcOrd="0" destOrd="0" presId="urn:microsoft.com/office/officeart/2005/8/layout/orgChart1"/>
    <dgm:cxn modelId="{AFF36328-C8B7-408E-BD92-96D46953F3E2}" type="presOf" srcId="{E188F707-69F6-4BDF-956F-052701B16C09}" destId="{36125D3B-AB7A-470B-8737-90B7985015E9}" srcOrd="0" destOrd="0" presId="urn:microsoft.com/office/officeart/2005/8/layout/orgChart1"/>
    <dgm:cxn modelId="{E58EF634-47A6-430B-B694-B50FAE4B13A2}" type="presOf" srcId="{778BAE7E-BFCF-4477-A0D3-E7E89D488A10}" destId="{4F39F741-57DC-4C71-A22B-5D8E5CA357F5}" srcOrd="0" destOrd="0" presId="urn:microsoft.com/office/officeart/2005/8/layout/orgChart1"/>
    <dgm:cxn modelId="{72352136-46F6-4D1C-A469-87A56EFA674C}" type="presOf" srcId="{044CBD58-E5CE-41F4-87E9-C19BAD75FB95}" destId="{0F073DC7-DBC3-4F88-A323-31000659AC5A}" srcOrd="0" destOrd="0" presId="urn:microsoft.com/office/officeart/2005/8/layout/orgChart1"/>
    <dgm:cxn modelId="{382B123A-231B-4E09-A150-185778214DB6}" srcId="{383087F1-8319-480D-84BB-1D827AF9B1BD}" destId="{FACAEBA9-4F6B-4605-BA61-EF35493B3D25}" srcOrd="1" destOrd="0" parTransId="{F90F04F7-5BF1-403F-974C-49E3273DD384}" sibTransId="{C7C525FE-75FB-4D6B-934C-517FC7B2FED5}"/>
    <dgm:cxn modelId="{D03FDF3D-6021-4B38-AD9B-E4047DA4F8F8}" type="presOf" srcId="{41785CE1-5AFA-4648-90FF-D53C1DF93A45}" destId="{666CBECF-DFEF-4AA5-82B5-62542DBB7727}" srcOrd="0" destOrd="0" presId="urn:microsoft.com/office/officeart/2005/8/layout/orgChart1"/>
    <dgm:cxn modelId="{7A5CFB3F-BCA1-4237-BD9C-D5416E29ECBD}" type="presOf" srcId="{FACAEBA9-4F6B-4605-BA61-EF35493B3D25}" destId="{0F70A7AB-A184-41E4-BB56-74764FEC6CD7}" srcOrd="1" destOrd="0" presId="urn:microsoft.com/office/officeart/2005/8/layout/orgChart1"/>
    <dgm:cxn modelId="{B87F0463-87AB-4754-98A0-63C265FE8C65}" srcId="{41785CE1-5AFA-4648-90FF-D53C1DF93A45}" destId="{57319AD9-EB25-47C3-B343-B4EA80F220A1}" srcOrd="1" destOrd="0" parTransId="{421D7DC0-F0D7-4480-ADD5-734D39519A05}" sibTransId="{9C915434-BBF1-4D69-8A47-DF0973F50B58}"/>
    <dgm:cxn modelId="{45D3084D-3FD9-4FED-B5A6-67BE706C87EF}" type="presOf" srcId="{57319AD9-EB25-47C3-B343-B4EA80F220A1}" destId="{C843B3EE-30A4-4F5A-9B33-1EBAF512CBD8}" srcOrd="0" destOrd="0" presId="urn:microsoft.com/office/officeart/2005/8/layout/orgChart1"/>
    <dgm:cxn modelId="{8B8C0B4E-5D9B-4E32-ABBB-99A79E118B4B}" type="presOf" srcId="{E3CCE343-BCBF-4644-92A1-34A28693C928}" destId="{F8FB5E79-2BB0-4C94-B701-807604BFBC30}" srcOrd="0" destOrd="0" presId="urn:microsoft.com/office/officeart/2005/8/layout/orgChart1"/>
    <dgm:cxn modelId="{2932C375-1C14-4E14-A66A-79BC17196E03}" type="presOf" srcId="{41785CE1-5AFA-4648-90FF-D53C1DF93A45}" destId="{6BA6DFFB-CB46-4910-9736-D187ED8A8FFB}" srcOrd="1" destOrd="0" presId="urn:microsoft.com/office/officeart/2005/8/layout/orgChart1"/>
    <dgm:cxn modelId="{E28B6959-52AD-471E-9343-A323157E7ED8}" srcId="{0CAB9E33-1E3C-406A-9444-460AA69C9D7C}" destId="{64A350DD-FFB4-485E-B55B-D34C911BC97F}" srcOrd="0" destOrd="0" parTransId="{E3CCE343-BCBF-4644-92A1-34A28693C928}" sibTransId="{A9814622-FC65-4540-8101-7307CCAFAE27}"/>
    <dgm:cxn modelId="{16D19379-28F9-40DA-929A-6251DA789BCB}" type="presOf" srcId="{FACAEBA9-4F6B-4605-BA61-EF35493B3D25}" destId="{33645F4D-9DC6-420F-AC56-9BF8F8C65C26}" srcOrd="0" destOrd="0" presId="urn:microsoft.com/office/officeart/2005/8/layout/orgChart1"/>
    <dgm:cxn modelId="{EE5D4784-B30C-4EAC-B89D-67A116165F73}" type="presOf" srcId="{27FC019D-2A51-4130-9559-7099945B360E}" destId="{69E06F49-1B32-4255-B5E6-017F1CEB7C1D}" srcOrd="0" destOrd="0" presId="urn:microsoft.com/office/officeart/2005/8/layout/orgChart1"/>
    <dgm:cxn modelId="{477D4989-871F-4F4E-AB4C-E27F72D00EAD}" type="presOf" srcId="{64A350DD-FFB4-485E-B55B-D34C911BC97F}" destId="{FEB8E6A4-1647-49CD-A7FE-71D0214F439D}" srcOrd="0" destOrd="0" presId="urn:microsoft.com/office/officeart/2005/8/layout/orgChart1"/>
    <dgm:cxn modelId="{01AA4F8E-7C25-4DD2-B473-D2AA5B16BDE4}" type="presOf" srcId="{3840D89E-1D5B-4E0A-9F80-9025EA57937F}" destId="{67B4C2B4-0DE9-4600-A28A-46726BF86FF6}" srcOrd="0" destOrd="0" presId="urn:microsoft.com/office/officeart/2005/8/layout/orgChart1"/>
    <dgm:cxn modelId="{F8D7A094-6FF7-45AB-A471-222F0414A44F}" srcId="{41785CE1-5AFA-4648-90FF-D53C1DF93A45}" destId="{70E320C8-2E6C-43B9-88CD-C652086C1CB4}" srcOrd="2" destOrd="0" parTransId="{40CD01EA-87E3-4997-AA95-8955DD074305}" sibTransId="{E78985DB-6A63-4F87-8482-5ADD3EA72179}"/>
    <dgm:cxn modelId="{CA741E96-E41C-4C9F-B85C-D3C596FCF3B7}" srcId="{41785CE1-5AFA-4648-90FF-D53C1DF93A45}" destId="{044CBD58-E5CE-41F4-87E9-C19BAD75FB95}" srcOrd="3" destOrd="0" parTransId="{B87CC9BF-4E11-4577-B3A0-A6A198B80265}" sibTransId="{2C0BAD67-39EF-46EE-9791-A68C2D919EF8}"/>
    <dgm:cxn modelId="{5C4D2096-6873-4C11-B1C5-B0C04C2DA768}" type="presOf" srcId="{044CBD58-E5CE-41F4-87E9-C19BAD75FB95}" destId="{3F6E5B49-6FE2-46B4-8355-63FF5D8EEB40}" srcOrd="1" destOrd="0" presId="urn:microsoft.com/office/officeart/2005/8/layout/orgChart1"/>
    <dgm:cxn modelId="{27D0FE9A-DE93-4768-B129-D8F5EE822B43}" type="presOf" srcId="{B87CC9BF-4E11-4577-B3A0-A6A198B80265}" destId="{D8423FE3-2DF5-4F05-8971-38086ACC1974}" srcOrd="0" destOrd="0" presId="urn:microsoft.com/office/officeart/2005/8/layout/orgChart1"/>
    <dgm:cxn modelId="{E0D5BDAF-5869-4E86-B2E4-C5EC827F6D28}" type="presOf" srcId="{64A350DD-FFB4-485E-B55B-D34C911BC97F}" destId="{3475249A-0A76-4F61-8C9F-32C2077276D5}" srcOrd="1" destOrd="0" presId="urn:microsoft.com/office/officeart/2005/8/layout/orgChart1"/>
    <dgm:cxn modelId="{C4DEE6B4-00EE-450A-8AEB-630B396EC1E3}" type="presOf" srcId="{C06F8D44-1E60-48C4-9DD9-14F904E5951E}" destId="{7C3F37A2-2213-4B9D-A430-ACBA64393AEC}" srcOrd="0" destOrd="0" presId="urn:microsoft.com/office/officeart/2005/8/layout/orgChart1"/>
    <dgm:cxn modelId="{BE2C69BA-725F-41C9-B0BE-077BB2255F4A}" type="presOf" srcId="{383087F1-8319-480D-84BB-1D827AF9B1BD}" destId="{6AFE6171-13BC-4EDA-979E-B933F680114A}" srcOrd="1" destOrd="0" presId="urn:microsoft.com/office/officeart/2005/8/layout/orgChart1"/>
    <dgm:cxn modelId="{D57C2CBD-8C22-48C5-87F1-50DEF205519C}" srcId="{27FC019D-2A51-4130-9559-7099945B360E}" destId="{0CAB9E33-1E3C-406A-9444-460AA69C9D7C}" srcOrd="0" destOrd="0" parTransId="{C888D99B-1BB2-4B83-9859-3B9B8C68A61B}" sibTransId="{05BFE782-C058-42F1-A96C-E8CC54FA6456}"/>
    <dgm:cxn modelId="{687B1FC5-FE8A-4EB0-AEF5-E4210E02D79D}" type="presOf" srcId="{70E320C8-2E6C-43B9-88CD-C652086C1CB4}" destId="{B53211FB-BFB3-44C5-A189-FDBD91F9AE75}" srcOrd="0" destOrd="0" presId="urn:microsoft.com/office/officeart/2005/8/layout/orgChart1"/>
    <dgm:cxn modelId="{F6B425C9-FA03-4BB5-AE1B-8392AA8701A9}" type="presOf" srcId="{E188F707-69F6-4BDF-956F-052701B16C09}" destId="{B733FC39-63E1-40D2-B504-0ED22477F879}" srcOrd="1" destOrd="0" presId="urn:microsoft.com/office/officeart/2005/8/layout/orgChart1"/>
    <dgm:cxn modelId="{FB6DB6CC-C73B-4988-9C81-46E63913BFB8}" srcId="{0CAB9E33-1E3C-406A-9444-460AA69C9D7C}" destId="{41785CE1-5AFA-4648-90FF-D53C1DF93A45}" srcOrd="2" destOrd="0" parTransId="{21835422-B1BA-4CFF-A07E-0CFFA45097FD}" sibTransId="{F1B184B3-2055-4121-BF7E-98220CA9EB14}"/>
    <dgm:cxn modelId="{F14DB4CE-5AF8-4B8C-910E-72CEC1F63896}" type="presOf" srcId="{70E320C8-2E6C-43B9-88CD-C652086C1CB4}" destId="{9B6CB01A-C650-419E-BF0E-1E3F47D516B2}" srcOrd="1" destOrd="0" presId="urn:microsoft.com/office/officeart/2005/8/layout/orgChart1"/>
    <dgm:cxn modelId="{637603D0-5CA9-4805-8841-DB9A4B1693D4}" type="presOf" srcId="{167C5CF1-3987-4D87-9D07-02BFDAB062F0}" destId="{38BBAB76-C5D5-48C1-91DA-0635654C3039}" srcOrd="0" destOrd="0" presId="urn:microsoft.com/office/officeart/2005/8/layout/orgChart1"/>
    <dgm:cxn modelId="{5D6FFAD0-B2E9-4E14-9D5A-50EB1F856691}" type="presOf" srcId="{0CAB9E33-1E3C-406A-9444-460AA69C9D7C}" destId="{B78675C8-8013-4C35-AFFE-D90B44059F50}" srcOrd="0" destOrd="0" presId="urn:microsoft.com/office/officeart/2005/8/layout/orgChart1"/>
    <dgm:cxn modelId="{27122EDE-E091-4A24-9BB8-CDB7487641EB}" srcId="{0CAB9E33-1E3C-406A-9444-460AA69C9D7C}" destId="{383087F1-8319-480D-84BB-1D827AF9B1BD}" srcOrd="1" destOrd="0" parTransId="{3840D89E-1D5B-4E0A-9F80-9025EA57937F}" sibTransId="{4324FA8A-C4BF-4C78-A5D7-97C05E72120D}"/>
    <dgm:cxn modelId="{A03C59E8-BA4E-4996-AFE1-7B6B55DAC035}" srcId="{383087F1-8319-480D-84BB-1D827AF9B1BD}" destId="{C06F8D44-1E60-48C4-9DD9-14F904E5951E}" srcOrd="0" destOrd="0" parTransId="{167C5CF1-3987-4D87-9D07-02BFDAB062F0}" sibTransId="{AFD434D1-6837-4676-872C-260AC10A974F}"/>
    <dgm:cxn modelId="{CD6919EB-CAF4-4951-B958-D2C44E0CB9B7}" type="presOf" srcId="{C06F8D44-1E60-48C4-9DD9-14F904E5951E}" destId="{0F024C5E-B4B9-4E4A-88D9-D7A5C788FD39}" srcOrd="1" destOrd="0" presId="urn:microsoft.com/office/officeart/2005/8/layout/orgChart1"/>
    <dgm:cxn modelId="{99615FF1-E6C4-4B7C-9A01-000BF6B382C9}" type="presOf" srcId="{40CD01EA-87E3-4997-AA95-8955DD074305}" destId="{2A032B58-B842-4D59-9CAC-6BAEA011D6A1}" srcOrd="0" destOrd="0" presId="urn:microsoft.com/office/officeart/2005/8/layout/orgChart1"/>
    <dgm:cxn modelId="{64791EFB-5A7E-48EC-B1BB-A6C68FCBB282}" type="presOf" srcId="{57319AD9-EB25-47C3-B343-B4EA80F220A1}" destId="{1F2360B7-CFAC-458B-9995-1595021E3323}" srcOrd="1" destOrd="0" presId="urn:microsoft.com/office/officeart/2005/8/layout/orgChart1"/>
    <dgm:cxn modelId="{A70768FE-FA01-4754-AB95-3D1522F351E7}" type="presOf" srcId="{0CAB9E33-1E3C-406A-9444-460AA69C9D7C}" destId="{29525AEB-7B0D-4702-B7B9-591A285C52E8}" srcOrd="1" destOrd="0" presId="urn:microsoft.com/office/officeart/2005/8/layout/orgChart1"/>
    <dgm:cxn modelId="{ADCC66C7-6012-4A04-9D11-7E73749AED4A}" type="presParOf" srcId="{69E06F49-1B32-4255-B5E6-017F1CEB7C1D}" destId="{64D889C7-4137-4086-BC40-D11A38ED9157}" srcOrd="0" destOrd="0" presId="urn:microsoft.com/office/officeart/2005/8/layout/orgChart1"/>
    <dgm:cxn modelId="{16BE549B-F928-4C32-9E21-94A06A6F8097}" type="presParOf" srcId="{64D889C7-4137-4086-BC40-D11A38ED9157}" destId="{ECF5709A-3BBE-4112-A3B1-14E70EBAB0D1}" srcOrd="0" destOrd="0" presId="urn:microsoft.com/office/officeart/2005/8/layout/orgChart1"/>
    <dgm:cxn modelId="{01BB0EA5-4343-4166-A29A-4F20872EBE70}" type="presParOf" srcId="{ECF5709A-3BBE-4112-A3B1-14E70EBAB0D1}" destId="{B78675C8-8013-4C35-AFFE-D90B44059F50}" srcOrd="0" destOrd="0" presId="urn:microsoft.com/office/officeart/2005/8/layout/orgChart1"/>
    <dgm:cxn modelId="{F1643CD9-686A-4BB1-92C5-5563CDF1C11F}" type="presParOf" srcId="{ECF5709A-3BBE-4112-A3B1-14E70EBAB0D1}" destId="{29525AEB-7B0D-4702-B7B9-591A285C52E8}" srcOrd="1" destOrd="0" presId="urn:microsoft.com/office/officeart/2005/8/layout/orgChart1"/>
    <dgm:cxn modelId="{6D9249CF-D85E-44A4-9E99-A1E31EDE800C}" type="presParOf" srcId="{64D889C7-4137-4086-BC40-D11A38ED9157}" destId="{8E178C42-6D50-4002-B156-A1A84BCD686A}" srcOrd="1" destOrd="0" presId="urn:microsoft.com/office/officeart/2005/8/layout/orgChart1"/>
    <dgm:cxn modelId="{7B9D68F5-A6AD-4AA5-97A6-1D93072E8E6A}" type="presParOf" srcId="{8E178C42-6D50-4002-B156-A1A84BCD686A}" destId="{F8FB5E79-2BB0-4C94-B701-807604BFBC30}" srcOrd="0" destOrd="0" presId="urn:microsoft.com/office/officeart/2005/8/layout/orgChart1"/>
    <dgm:cxn modelId="{1EED3A69-877C-4C78-8347-0710D53EA841}" type="presParOf" srcId="{8E178C42-6D50-4002-B156-A1A84BCD686A}" destId="{A29F1937-3F71-4AA9-A904-FB16BFECD3B2}" srcOrd="1" destOrd="0" presId="urn:microsoft.com/office/officeart/2005/8/layout/orgChart1"/>
    <dgm:cxn modelId="{669D1752-5FAC-4735-B9FA-A1A330F6AE05}" type="presParOf" srcId="{A29F1937-3F71-4AA9-A904-FB16BFECD3B2}" destId="{6733F6BC-BF6B-4618-8A51-6BBC2FDE70B7}" srcOrd="0" destOrd="0" presId="urn:microsoft.com/office/officeart/2005/8/layout/orgChart1"/>
    <dgm:cxn modelId="{427FFAA3-F7E7-4CEC-82BD-3D7439E884BE}" type="presParOf" srcId="{6733F6BC-BF6B-4618-8A51-6BBC2FDE70B7}" destId="{FEB8E6A4-1647-49CD-A7FE-71D0214F439D}" srcOrd="0" destOrd="0" presId="urn:microsoft.com/office/officeart/2005/8/layout/orgChart1"/>
    <dgm:cxn modelId="{AEDD1C23-B367-4E92-ABC2-C5683078B9BB}" type="presParOf" srcId="{6733F6BC-BF6B-4618-8A51-6BBC2FDE70B7}" destId="{3475249A-0A76-4F61-8C9F-32C2077276D5}" srcOrd="1" destOrd="0" presId="urn:microsoft.com/office/officeart/2005/8/layout/orgChart1"/>
    <dgm:cxn modelId="{5CF546CC-4973-4E1D-B947-BB1DBF91E53C}" type="presParOf" srcId="{A29F1937-3F71-4AA9-A904-FB16BFECD3B2}" destId="{DE4534AE-7643-4B01-A9E8-DFB70245B98B}" srcOrd="1" destOrd="0" presId="urn:microsoft.com/office/officeart/2005/8/layout/orgChart1"/>
    <dgm:cxn modelId="{5991A249-5EEE-4003-93DB-3684DF35ABB4}" type="presParOf" srcId="{A29F1937-3F71-4AA9-A904-FB16BFECD3B2}" destId="{97B04EB6-8E52-4554-9D27-322FE6D10DE3}" srcOrd="2" destOrd="0" presId="urn:microsoft.com/office/officeart/2005/8/layout/orgChart1"/>
    <dgm:cxn modelId="{708F633E-63BE-4DE0-A2A9-4E163C835D42}" type="presParOf" srcId="{8E178C42-6D50-4002-B156-A1A84BCD686A}" destId="{67B4C2B4-0DE9-4600-A28A-46726BF86FF6}" srcOrd="2" destOrd="0" presId="urn:microsoft.com/office/officeart/2005/8/layout/orgChart1"/>
    <dgm:cxn modelId="{AF768B80-410D-4572-81B5-5D57BAF1A7D5}" type="presParOf" srcId="{8E178C42-6D50-4002-B156-A1A84BCD686A}" destId="{6E576928-F8A9-43EA-B384-9A6B9A8A932F}" srcOrd="3" destOrd="0" presId="urn:microsoft.com/office/officeart/2005/8/layout/orgChart1"/>
    <dgm:cxn modelId="{6D1F562A-5754-4066-AFE7-AEB94E8884F9}" type="presParOf" srcId="{6E576928-F8A9-43EA-B384-9A6B9A8A932F}" destId="{F4F8904B-5020-4926-86C7-C8F01E2257E3}" srcOrd="0" destOrd="0" presId="urn:microsoft.com/office/officeart/2005/8/layout/orgChart1"/>
    <dgm:cxn modelId="{9B2A39B9-BFB1-4A8B-A80F-009190054E0C}" type="presParOf" srcId="{F4F8904B-5020-4926-86C7-C8F01E2257E3}" destId="{D5D451F1-6735-49AE-B9D2-DDB94A681A66}" srcOrd="0" destOrd="0" presId="urn:microsoft.com/office/officeart/2005/8/layout/orgChart1"/>
    <dgm:cxn modelId="{D80CE258-EDA5-4FBC-85BF-FB803B30DB9D}" type="presParOf" srcId="{F4F8904B-5020-4926-86C7-C8F01E2257E3}" destId="{6AFE6171-13BC-4EDA-979E-B933F680114A}" srcOrd="1" destOrd="0" presId="urn:microsoft.com/office/officeart/2005/8/layout/orgChart1"/>
    <dgm:cxn modelId="{24390E9C-5EA2-4A56-BAC8-A058E3D3BB54}" type="presParOf" srcId="{6E576928-F8A9-43EA-B384-9A6B9A8A932F}" destId="{5CF170EB-ED29-4E14-9759-0E458DA9DEE2}" srcOrd="1" destOrd="0" presId="urn:microsoft.com/office/officeart/2005/8/layout/orgChart1"/>
    <dgm:cxn modelId="{8A989D2A-D505-4E02-A6E9-3CAFFB65FA32}" type="presParOf" srcId="{5CF170EB-ED29-4E14-9759-0E458DA9DEE2}" destId="{38BBAB76-C5D5-48C1-91DA-0635654C3039}" srcOrd="0" destOrd="0" presId="urn:microsoft.com/office/officeart/2005/8/layout/orgChart1"/>
    <dgm:cxn modelId="{6124E30B-62FF-4F77-A584-A8B9854FDA39}" type="presParOf" srcId="{5CF170EB-ED29-4E14-9759-0E458DA9DEE2}" destId="{088C16AE-F0CB-470A-9272-AF1335BCEFBA}" srcOrd="1" destOrd="0" presId="urn:microsoft.com/office/officeart/2005/8/layout/orgChart1"/>
    <dgm:cxn modelId="{966BE6C1-8536-4505-854E-01BF2F73D020}" type="presParOf" srcId="{088C16AE-F0CB-470A-9272-AF1335BCEFBA}" destId="{F69DDC8C-BCBE-446C-B305-110F0B414316}" srcOrd="0" destOrd="0" presId="urn:microsoft.com/office/officeart/2005/8/layout/orgChart1"/>
    <dgm:cxn modelId="{C29E4211-7CDF-415A-B39F-B2C55864373C}" type="presParOf" srcId="{F69DDC8C-BCBE-446C-B305-110F0B414316}" destId="{7C3F37A2-2213-4B9D-A430-ACBA64393AEC}" srcOrd="0" destOrd="0" presId="urn:microsoft.com/office/officeart/2005/8/layout/orgChart1"/>
    <dgm:cxn modelId="{ADE707E3-D4E8-4E2B-AAC2-7C5CBACF412B}" type="presParOf" srcId="{F69DDC8C-BCBE-446C-B305-110F0B414316}" destId="{0F024C5E-B4B9-4E4A-88D9-D7A5C788FD39}" srcOrd="1" destOrd="0" presId="urn:microsoft.com/office/officeart/2005/8/layout/orgChart1"/>
    <dgm:cxn modelId="{D278A477-8C99-479E-B9B5-854400B89DA5}" type="presParOf" srcId="{088C16AE-F0CB-470A-9272-AF1335BCEFBA}" destId="{98C255C8-D909-4D90-9408-F343A6188087}" srcOrd="1" destOrd="0" presId="urn:microsoft.com/office/officeart/2005/8/layout/orgChart1"/>
    <dgm:cxn modelId="{1DA5D844-8531-440B-B2FB-F922759D939A}" type="presParOf" srcId="{088C16AE-F0CB-470A-9272-AF1335BCEFBA}" destId="{D9E60FEA-0649-4FC5-A941-2C4A94961B28}" srcOrd="2" destOrd="0" presId="urn:microsoft.com/office/officeart/2005/8/layout/orgChart1"/>
    <dgm:cxn modelId="{EC3B3B27-7729-4BDB-B60F-31D356999387}" type="presParOf" srcId="{5CF170EB-ED29-4E14-9759-0E458DA9DEE2}" destId="{DDFB826A-9CF6-437E-9F28-9E22C08EAC04}" srcOrd="2" destOrd="0" presId="urn:microsoft.com/office/officeart/2005/8/layout/orgChart1"/>
    <dgm:cxn modelId="{F57B2083-D830-4860-A934-8492CF3C0D0F}" type="presParOf" srcId="{5CF170EB-ED29-4E14-9759-0E458DA9DEE2}" destId="{0773F561-63C3-4CEB-A58F-C6CCBC244E12}" srcOrd="3" destOrd="0" presId="urn:microsoft.com/office/officeart/2005/8/layout/orgChart1"/>
    <dgm:cxn modelId="{D57B058A-1852-4D22-AF30-9C3506C52EE4}" type="presParOf" srcId="{0773F561-63C3-4CEB-A58F-C6CCBC244E12}" destId="{7F9903AA-E116-480E-A5B8-73B8969D19D4}" srcOrd="0" destOrd="0" presId="urn:microsoft.com/office/officeart/2005/8/layout/orgChart1"/>
    <dgm:cxn modelId="{52ECF9AB-712B-43CB-A321-034DAA1BFA7E}" type="presParOf" srcId="{7F9903AA-E116-480E-A5B8-73B8969D19D4}" destId="{33645F4D-9DC6-420F-AC56-9BF8F8C65C26}" srcOrd="0" destOrd="0" presId="urn:microsoft.com/office/officeart/2005/8/layout/orgChart1"/>
    <dgm:cxn modelId="{897CBA4F-3589-4A25-AC8A-E22F190603E9}" type="presParOf" srcId="{7F9903AA-E116-480E-A5B8-73B8969D19D4}" destId="{0F70A7AB-A184-41E4-BB56-74764FEC6CD7}" srcOrd="1" destOrd="0" presId="urn:microsoft.com/office/officeart/2005/8/layout/orgChart1"/>
    <dgm:cxn modelId="{E12FE660-2A3C-4874-B6C0-47F73D7BB77D}" type="presParOf" srcId="{0773F561-63C3-4CEB-A58F-C6CCBC244E12}" destId="{326E15C2-CD90-42E0-BF8F-071C63904E1E}" srcOrd="1" destOrd="0" presId="urn:microsoft.com/office/officeart/2005/8/layout/orgChart1"/>
    <dgm:cxn modelId="{8FAD0E28-5C9B-4971-B2B5-8C20BB72BB4F}" type="presParOf" srcId="{0773F561-63C3-4CEB-A58F-C6CCBC244E12}" destId="{3B718C81-C9B7-4241-93E5-9E4AEE458EFA}" srcOrd="2" destOrd="0" presId="urn:microsoft.com/office/officeart/2005/8/layout/orgChart1"/>
    <dgm:cxn modelId="{EF879905-ABE9-450B-9AD7-81412882BE05}" type="presParOf" srcId="{6E576928-F8A9-43EA-B384-9A6B9A8A932F}" destId="{82BBC8C8-3A53-4764-A45F-063F3E73D79E}" srcOrd="2" destOrd="0" presId="urn:microsoft.com/office/officeart/2005/8/layout/orgChart1"/>
    <dgm:cxn modelId="{9F8F4785-0194-4901-A07E-AA1896772909}" type="presParOf" srcId="{8E178C42-6D50-4002-B156-A1A84BCD686A}" destId="{F6BD883A-0294-4A6A-91E6-893330A17DB5}" srcOrd="4" destOrd="0" presId="urn:microsoft.com/office/officeart/2005/8/layout/orgChart1"/>
    <dgm:cxn modelId="{81408424-C569-4E6B-869C-0E8AAAE242E4}" type="presParOf" srcId="{8E178C42-6D50-4002-B156-A1A84BCD686A}" destId="{4D1C3A9C-1E7C-473E-A78A-EABBA2B1CCFF}" srcOrd="5" destOrd="0" presId="urn:microsoft.com/office/officeart/2005/8/layout/orgChart1"/>
    <dgm:cxn modelId="{E39D52CA-58AA-48BB-95A3-0C4BD56475FE}" type="presParOf" srcId="{4D1C3A9C-1E7C-473E-A78A-EABBA2B1CCFF}" destId="{26FCB694-682E-40A7-897A-A664112644F6}" srcOrd="0" destOrd="0" presId="urn:microsoft.com/office/officeart/2005/8/layout/orgChart1"/>
    <dgm:cxn modelId="{46EA5BDF-DAC5-447B-AE0E-058D1AD0267E}" type="presParOf" srcId="{26FCB694-682E-40A7-897A-A664112644F6}" destId="{666CBECF-DFEF-4AA5-82B5-62542DBB7727}" srcOrd="0" destOrd="0" presId="urn:microsoft.com/office/officeart/2005/8/layout/orgChart1"/>
    <dgm:cxn modelId="{DF3B3D67-AE45-4DAC-A6C2-2E0C6ED40793}" type="presParOf" srcId="{26FCB694-682E-40A7-897A-A664112644F6}" destId="{6BA6DFFB-CB46-4910-9736-D187ED8A8FFB}" srcOrd="1" destOrd="0" presId="urn:microsoft.com/office/officeart/2005/8/layout/orgChart1"/>
    <dgm:cxn modelId="{2605E70C-9FF7-4A30-81C2-D02011147634}" type="presParOf" srcId="{4D1C3A9C-1E7C-473E-A78A-EABBA2B1CCFF}" destId="{1548C04C-CB45-4286-B6A0-CBB05C152ED8}" srcOrd="1" destOrd="0" presId="urn:microsoft.com/office/officeart/2005/8/layout/orgChart1"/>
    <dgm:cxn modelId="{AC3DA318-5780-4596-8974-0AA982F74B5C}" type="presParOf" srcId="{1548C04C-CB45-4286-B6A0-CBB05C152ED8}" destId="{4F39F741-57DC-4C71-A22B-5D8E5CA357F5}" srcOrd="0" destOrd="0" presId="urn:microsoft.com/office/officeart/2005/8/layout/orgChart1"/>
    <dgm:cxn modelId="{AB96B21A-426C-476E-A229-B5CCCB3F602B}" type="presParOf" srcId="{1548C04C-CB45-4286-B6A0-CBB05C152ED8}" destId="{8D0727EC-A061-420C-ADAF-66B5152F2D8E}" srcOrd="1" destOrd="0" presId="urn:microsoft.com/office/officeart/2005/8/layout/orgChart1"/>
    <dgm:cxn modelId="{674787A2-2C0B-4B3C-94FD-0E79BCEEC857}" type="presParOf" srcId="{8D0727EC-A061-420C-ADAF-66B5152F2D8E}" destId="{C038F3C6-CA46-4971-8574-2F1E3C62DE6F}" srcOrd="0" destOrd="0" presId="urn:microsoft.com/office/officeart/2005/8/layout/orgChart1"/>
    <dgm:cxn modelId="{C6F97D33-C88D-4937-B9E4-8DBD2261C5E6}" type="presParOf" srcId="{C038F3C6-CA46-4971-8574-2F1E3C62DE6F}" destId="{36125D3B-AB7A-470B-8737-90B7985015E9}" srcOrd="0" destOrd="0" presId="urn:microsoft.com/office/officeart/2005/8/layout/orgChart1"/>
    <dgm:cxn modelId="{4072B817-34AE-48AD-9004-1B1649849523}" type="presParOf" srcId="{C038F3C6-CA46-4971-8574-2F1E3C62DE6F}" destId="{B733FC39-63E1-40D2-B504-0ED22477F879}" srcOrd="1" destOrd="0" presId="urn:microsoft.com/office/officeart/2005/8/layout/orgChart1"/>
    <dgm:cxn modelId="{E2F71D44-7AD9-4D93-9225-15B6BA8918FA}" type="presParOf" srcId="{8D0727EC-A061-420C-ADAF-66B5152F2D8E}" destId="{425220EF-CA59-4E3A-AAD2-A1844E25FBF6}" srcOrd="1" destOrd="0" presId="urn:microsoft.com/office/officeart/2005/8/layout/orgChart1"/>
    <dgm:cxn modelId="{DF487207-20A9-4D68-8A01-59ADE3BB2354}" type="presParOf" srcId="{8D0727EC-A061-420C-ADAF-66B5152F2D8E}" destId="{0A24C97F-AA19-4482-A11B-82246270D24B}" srcOrd="2" destOrd="0" presId="urn:microsoft.com/office/officeart/2005/8/layout/orgChart1"/>
    <dgm:cxn modelId="{CBA74ADE-841C-44FC-A4A6-D4598279CC99}" type="presParOf" srcId="{1548C04C-CB45-4286-B6A0-CBB05C152ED8}" destId="{58F31739-AF24-4F6F-95C2-9AF3308A4835}" srcOrd="2" destOrd="0" presId="urn:microsoft.com/office/officeart/2005/8/layout/orgChart1"/>
    <dgm:cxn modelId="{DBE86158-E1B7-402D-90DF-2A1128D813B9}" type="presParOf" srcId="{1548C04C-CB45-4286-B6A0-CBB05C152ED8}" destId="{D78BC31C-55BF-4707-ADD2-50B5828FEBC8}" srcOrd="3" destOrd="0" presId="urn:microsoft.com/office/officeart/2005/8/layout/orgChart1"/>
    <dgm:cxn modelId="{250D1E55-1ADB-425E-9E8F-EEA8CFAF7F87}" type="presParOf" srcId="{D78BC31C-55BF-4707-ADD2-50B5828FEBC8}" destId="{19917367-A339-46A6-89A5-5E0D1219F408}" srcOrd="0" destOrd="0" presId="urn:microsoft.com/office/officeart/2005/8/layout/orgChart1"/>
    <dgm:cxn modelId="{A20E6755-8548-4C91-8114-E3C9385BE27F}" type="presParOf" srcId="{19917367-A339-46A6-89A5-5E0D1219F408}" destId="{C843B3EE-30A4-4F5A-9B33-1EBAF512CBD8}" srcOrd="0" destOrd="0" presId="urn:microsoft.com/office/officeart/2005/8/layout/orgChart1"/>
    <dgm:cxn modelId="{3BB3BAFD-7104-4A12-BE4D-9824BB70EE9A}" type="presParOf" srcId="{19917367-A339-46A6-89A5-5E0D1219F408}" destId="{1F2360B7-CFAC-458B-9995-1595021E3323}" srcOrd="1" destOrd="0" presId="urn:microsoft.com/office/officeart/2005/8/layout/orgChart1"/>
    <dgm:cxn modelId="{23C37C6B-3639-46E2-A487-DB665CA5C722}" type="presParOf" srcId="{D78BC31C-55BF-4707-ADD2-50B5828FEBC8}" destId="{74BADE3A-27BA-4CBD-958F-0ACA5FF2150D}" srcOrd="1" destOrd="0" presId="urn:microsoft.com/office/officeart/2005/8/layout/orgChart1"/>
    <dgm:cxn modelId="{380A5194-625D-43C1-BBAF-E886657B683B}" type="presParOf" srcId="{D78BC31C-55BF-4707-ADD2-50B5828FEBC8}" destId="{51EA672B-D2D4-4F1D-A6DD-01D9577321A6}" srcOrd="2" destOrd="0" presId="urn:microsoft.com/office/officeart/2005/8/layout/orgChart1"/>
    <dgm:cxn modelId="{D81E1BEE-CDFF-41AA-AC9E-386778B5ABE1}" type="presParOf" srcId="{1548C04C-CB45-4286-B6A0-CBB05C152ED8}" destId="{2A032B58-B842-4D59-9CAC-6BAEA011D6A1}" srcOrd="4" destOrd="0" presId="urn:microsoft.com/office/officeart/2005/8/layout/orgChart1"/>
    <dgm:cxn modelId="{C824F199-BBFB-4BF9-A7AB-AFD8B500162C}" type="presParOf" srcId="{1548C04C-CB45-4286-B6A0-CBB05C152ED8}" destId="{C36769FA-D813-40A8-A6DD-494432ADA308}" srcOrd="5" destOrd="0" presId="urn:microsoft.com/office/officeart/2005/8/layout/orgChart1"/>
    <dgm:cxn modelId="{0ECC26CD-161F-4AE9-A335-6F90B1CF782A}" type="presParOf" srcId="{C36769FA-D813-40A8-A6DD-494432ADA308}" destId="{B833AD5C-BE75-4495-A7A1-5D3E90DD74FF}" srcOrd="0" destOrd="0" presId="urn:microsoft.com/office/officeart/2005/8/layout/orgChart1"/>
    <dgm:cxn modelId="{8ECA223D-C8C3-4FAF-B068-4E5AE55D9549}" type="presParOf" srcId="{B833AD5C-BE75-4495-A7A1-5D3E90DD74FF}" destId="{B53211FB-BFB3-44C5-A189-FDBD91F9AE75}" srcOrd="0" destOrd="0" presId="urn:microsoft.com/office/officeart/2005/8/layout/orgChart1"/>
    <dgm:cxn modelId="{F5AB9E48-A1A4-4135-8118-FD07CDBC7384}" type="presParOf" srcId="{B833AD5C-BE75-4495-A7A1-5D3E90DD74FF}" destId="{9B6CB01A-C650-419E-BF0E-1E3F47D516B2}" srcOrd="1" destOrd="0" presId="urn:microsoft.com/office/officeart/2005/8/layout/orgChart1"/>
    <dgm:cxn modelId="{7BD4D180-CE67-4FE9-850B-1B27E438FA63}" type="presParOf" srcId="{C36769FA-D813-40A8-A6DD-494432ADA308}" destId="{B5009198-CCA2-4010-8F4F-E00DC201DFAE}" srcOrd="1" destOrd="0" presId="urn:microsoft.com/office/officeart/2005/8/layout/orgChart1"/>
    <dgm:cxn modelId="{09065407-1596-48DF-AAC4-655158C02844}" type="presParOf" srcId="{C36769FA-D813-40A8-A6DD-494432ADA308}" destId="{0CB85076-EAAD-4737-B931-2A2FCF726817}" srcOrd="2" destOrd="0" presId="urn:microsoft.com/office/officeart/2005/8/layout/orgChart1"/>
    <dgm:cxn modelId="{C9A48EF4-ECE5-4B4E-B19E-BC98BC81A521}" type="presParOf" srcId="{1548C04C-CB45-4286-B6A0-CBB05C152ED8}" destId="{D8423FE3-2DF5-4F05-8971-38086ACC1974}" srcOrd="6" destOrd="0" presId="urn:microsoft.com/office/officeart/2005/8/layout/orgChart1"/>
    <dgm:cxn modelId="{3E69EAC0-0468-4109-8749-70FAD7626AF7}" type="presParOf" srcId="{1548C04C-CB45-4286-B6A0-CBB05C152ED8}" destId="{944487E6-9FCC-4D87-970B-E3AC66C0B414}" srcOrd="7" destOrd="0" presId="urn:microsoft.com/office/officeart/2005/8/layout/orgChart1"/>
    <dgm:cxn modelId="{C2188C99-9476-4682-BFEF-8B81DCD5128B}" type="presParOf" srcId="{944487E6-9FCC-4D87-970B-E3AC66C0B414}" destId="{8C007518-A5C1-4717-831D-DC51E5E6308A}" srcOrd="0" destOrd="0" presId="urn:microsoft.com/office/officeart/2005/8/layout/orgChart1"/>
    <dgm:cxn modelId="{D80C8F16-84C8-441E-93E4-A63BA36D887C}" type="presParOf" srcId="{8C007518-A5C1-4717-831D-DC51E5E6308A}" destId="{0F073DC7-DBC3-4F88-A323-31000659AC5A}" srcOrd="0" destOrd="0" presId="urn:microsoft.com/office/officeart/2005/8/layout/orgChart1"/>
    <dgm:cxn modelId="{B760D73B-388B-44F5-BCCA-4CA760931E0E}" type="presParOf" srcId="{8C007518-A5C1-4717-831D-DC51E5E6308A}" destId="{3F6E5B49-6FE2-46B4-8355-63FF5D8EEB40}" srcOrd="1" destOrd="0" presId="urn:microsoft.com/office/officeart/2005/8/layout/orgChart1"/>
    <dgm:cxn modelId="{72DB9810-D579-48B4-8E16-8985CAA6D658}" type="presParOf" srcId="{944487E6-9FCC-4D87-970B-E3AC66C0B414}" destId="{DFBCDCF0-9ACE-4955-A64D-95CDF9651F2E}" srcOrd="1" destOrd="0" presId="urn:microsoft.com/office/officeart/2005/8/layout/orgChart1"/>
    <dgm:cxn modelId="{BA62A5F7-716B-4F06-8D02-166F4336FCDE}" type="presParOf" srcId="{944487E6-9FCC-4D87-970B-E3AC66C0B414}" destId="{36EFDC15-74FD-42F1-A56A-A8906CF9B43F}" srcOrd="2" destOrd="0" presId="urn:microsoft.com/office/officeart/2005/8/layout/orgChart1"/>
    <dgm:cxn modelId="{36395407-D481-41B5-85DE-BCB22D3D712F}" type="presParOf" srcId="{4D1C3A9C-1E7C-473E-A78A-EABBA2B1CCFF}" destId="{5C27A3C5-97DF-4628-897F-A6742AF36598}" srcOrd="2" destOrd="0" presId="urn:microsoft.com/office/officeart/2005/8/layout/orgChart1"/>
    <dgm:cxn modelId="{223F2420-7683-40E4-9162-7BAA378C7BC5}" type="presParOf" srcId="{64D889C7-4137-4086-BC40-D11A38ED9157}" destId="{52CEAED9-1ECD-464E-A3DA-A1A186BA3C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23FE3-2DF5-4F05-8971-38086ACC1974}">
      <dsp:nvSpPr>
        <dsp:cNvPr id="0" name=""/>
        <dsp:cNvSpPr/>
      </dsp:nvSpPr>
      <dsp:spPr>
        <a:xfrm>
          <a:off x="6035303" y="2342846"/>
          <a:ext cx="389611" cy="2713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3243"/>
              </a:lnTo>
              <a:lnTo>
                <a:pt x="389611" y="2713243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32B58-B842-4D59-9CAC-6BAEA011D6A1}">
      <dsp:nvSpPr>
        <dsp:cNvPr id="0" name=""/>
        <dsp:cNvSpPr/>
      </dsp:nvSpPr>
      <dsp:spPr>
        <a:xfrm>
          <a:off x="6035303" y="2342846"/>
          <a:ext cx="389611" cy="1915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5011"/>
              </a:lnTo>
              <a:lnTo>
                <a:pt x="389611" y="191501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31739-AF24-4F6F-95C2-9AF3308A4835}">
      <dsp:nvSpPr>
        <dsp:cNvPr id="0" name=""/>
        <dsp:cNvSpPr/>
      </dsp:nvSpPr>
      <dsp:spPr>
        <a:xfrm>
          <a:off x="6035303" y="2342846"/>
          <a:ext cx="389611" cy="1154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4974"/>
              </a:lnTo>
              <a:lnTo>
                <a:pt x="389611" y="1154974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F741-57DC-4C71-A22B-5D8E5CA357F5}">
      <dsp:nvSpPr>
        <dsp:cNvPr id="0" name=""/>
        <dsp:cNvSpPr/>
      </dsp:nvSpPr>
      <dsp:spPr>
        <a:xfrm>
          <a:off x="6035303" y="2342846"/>
          <a:ext cx="389611" cy="495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729"/>
              </a:lnTo>
              <a:lnTo>
                <a:pt x="389611" y="49572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D883A-0294-4A6A-91E6-893330A17DB5}">
      <dsp:nvSpPr>
        <dsp:cNvPr id="0" name=""/>
        <dsp:cNvSpPr/>
      </dsp:nvSpPr>
      <dsp:spPr>
        <a:xfrm>
          <a:off x="4189412" y="944958"/>
          <a:ext cx="2884854" cy="366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07"/>
              </a:lnTo>
              <a:lnTo>
                <a:pt x="2884854" y="183107"/>
              </a:lnTo>
              <a:lnTo>
                <a:pt x="2884854" y="36621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B826A-9CF6-437E-9F28-9E22C08EAC04}">
      <dsp:nvSpPr>
        <dsp:cNvPr id="0" name=""/>
        <dsp:cNvSpPr/>
      </dsp:nvSpPr>
      <dsp:spPr>
        <a:xfrm>
          <a:off x="3052764" y="2218856"/>
          <a:ext cx="392763" cy="1275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5685"/>
              </a:lnTo>
              <a:lnTo>
                <a:pt x="392763" y="127568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BAB76-C5D5-48C1-91DA-0635654C3039}">
      <dsp:nvSpPr>
        <dsp:cNvPr id="0" name=""/>
        <dsp:cNvSpPr/>
      </dsp:nvSpPr>
      <dsp:spPr>
        <a:xfrm>
          <a:off x="3052764" y="2218856"/>
          <a:ext cx="392763" cy="542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2639"/>
              </a:lnTo>
              <a:lnTo>
                <a:pt x="392763" y="542639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4C2B4-0DE9-4600-A28A-46726BF86FF6}">
      <dsp:nvSpPr>
        <dsp:cNvPr id="0" name=""/>
        <dsp:cNvSpPr/>
      </dsp:nvSpPr>
      <dsp:spPr>
        <a:xfrm>
          <a:off x="4054414" y="944958"/>
          <a:ext cx="91440" cy="366215"/>
        </a:xfrm>
        <a:custGeom>
          <a:avLst/>
          <a:gdLst/>
          <a:ahLst/>
          <a:cxnLst/>
          <a:rect l="0" t="0" r="0" b="0"/>
          <a:pathLst>
            <a:path>
              <a:moveTo>
                <a:pt x="134998" y="0"/>
              </a:moveTo>
              <a:lnTo>
                <a:pt x="134998" y="183107"/>
              </a:lnTo>
              <a:lnTo>
                <a:pt x="45720" y="183107"/>
              </a:lnTo>
              <a:lnTo>
                <a:pt x="45720" y="36621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B5E79-2BB0-4C94-B701-807604BFBC30}">
      <dsp:nvSpPr>
        <dsp:cNvPr id="0" name=""/>
        <dsp:cNvSpPr/>
      </dsp:nvSpPr>
      <dsp:spPr>
        <a:xfrm>
          <a:off x="1215279" y="944958"/>
          <a:ext cx="2974132" cy="366215"/>
        </a:xfrm>
        <a:custGeom>
          <a:avLst/>
          <a:gdLst/>
          <a:ahLst/>
          <a:cxnLst/>
          <a:rect l="0" t="0" r="0" b="0"/>
          <a:pathLst>
            <a:path>
              <a:moveTo>
                <a:pt x="2974132" y="0"/>
              </a:moveTo>
              <a:lnTo>
                <a:pt x="2974132" y="183107"/>
              </a:lnTo>
              <a:lnTo>
                <a:pt x="0" y="183107"/>
              </a:lnTo>
              <a:lnTo>
                <a:pt x="0" y="36621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675C8-8013-4C35-AFFE-D90B44059F50}">
      <dsp:nvSpPr>
        <dsp:cNvPr id="0" name=""/>
        <dsp:cNvSpPr/>
      </dsp:nvSpPr>
      <dsp:spPr>
        <a:xfrm>
          <a:off x="2052910" y="337607"/>
          <a:ext cx="4273003" cy="6073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Азолдардың химиялық реакциясы</a:t>
          </a:r>
          <a:endParaRPr lang="ru-KZ" sz="1800" b="1" kern="1200" dirty="0"/>
        </a:p>
      </dsp:txBody>
      <dsp:txXfrm>
        <a:off x="2052910" y="337607"/>
        <a:ext cx="4273003" cy="607351"/>
      </dsp:txXfrm>
    </dsp:sp>
    <dsp:sp modelId="{FEB8E6A4-1647-49CD-A7FE-71D0214F439D}">
      <dsp:nvSpPr>
        <dsp:cNvPr id="0" name=""/>
        <dsp:cNvSpPr/>
      </dsp:nvSpPr>
      <dsp:spPr>
        <a:xfrm>
          <a:off x="5852" y="1311173"/>
          <a:ext cx="2418854" cy="9351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Тотықсыздану реакциясы</a:t>
          </a:r>
          <a:endParaRPr lang="ru-KZ" sz="1800" b="1" kern="1200" dirty="0"/>
        </a:p>
      </dsp:txBody>
      <dsp:txXfrm>
        <a:off x="5852" y="1311173"/>
        <a:ext cx="2418854" cy="935175"/>
      </dsp:txXfrm>
    </dsp:sp>
    <dsp:sp modelId="{D5D451F1-6735-49AE-B9D2-DDB94A681A66}">
      <dsp:nvSpPr>
        <dsp:cNvPr id="0" name=""/>
        <dsp:cNvSpPr/>
      </dsp:nvSpPr>
      <dsp:spPr>
        <a:xfrm>
          <a:off x="2790922" y="1311173"/>
          <a:ext cx="2618424" cy="907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Гетероатомдардың</a:t>
          </a:r>
          <a:r>
            <a:rPr lang="ru-RU" sz="1800" b="1" kern="1200" dirty="0"/>
            <a:t> </a:t>
          </a:r>
          <a:r>
            <a:rPr lang="ru-RU" sz="1800" b="1" kern="1200" dirty="0" err="1"/>
            <a:t>қатысуымен</a:t>
          </a:r>
          <a:r>
            <a:rPr lang="ru-RU" sz="1800" b="1" kern="1200" dirty="0"/>
            <a:t> </a:t>
          </a:r>
          <a:r>
            <a:rPr lang="ru-RU" sz="1800" b="1" kern="1200" dirty="0" err="1"/>
            <a:t>жүретін</a:t>
          </a:r>
          <a:r>
            <a:rPr lang="ru-RU" sz="1800" b="1" kern="1200" dirty="0"/>
            <a:t> реакция</a:t>
          </a:r>
          <a:endParaRPr lang="ru-KZ" sz="1800" b="1" kern="1200" dirty="0"/>
        </a:p>
      </dsp:txBody>
      <dsp:txXfrm>
        <a:off x="2790922" y="1311173"/>
        <a:ext cx="2618424" cy="907682"/>
      </dsp:txXfrm>
    </dsp:sp>
    <dsp:sp modelId="{7C3F37A2-2213-4B9D-A430-ACBA64393AEC}">
      <dsp:nvSpPr>
        <dsp:cNvPr id="0" name=""/>
        <dsp:cNvSpPr/>
      </dsp:nvSpPr>
      <dsp:spPr>
        <a:xfrm>
          <a:off x="3445528" y="2585072"/>
          <a:ext cx="2000775" cy="3528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Алкилдеу</a:t>
          </a:r>
          <a:endParaRPr lang="ru-KZ" sz="1800" b="1" kern="1200" dirty="0"/>
        </a:p>
      </dsp:txBody>
      <dsp:txXfrm>
        <a:off x="3445528" y="2585072"/>
        <a:ext cx="2000775" cy="352848"/>
      </dsp:txXfrm>
    </dsp:sp>
    <dsp:sp modelId="{33645F4D-9DC6-420F-AC56-9BF8F8C65C26}">
      <dsp:nvSpPr>
        <dsp:cNvPr id="0" name=""/>
        <dsp:cNvSpPr/>
      </dsp:nvSpPr>
      <dsp:spPr>
        <a:xfrm>
          <a:off x="3445528" y="3304136"/>
          <a:ext cx="1982726" cy="3808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Ацилдеу</a:t>
          </a:r>
          <a:endParaRPr lang="ru-KZ" sz="1800" b="1" kern="1200" dirty="0"/>
        </a:p>
      </dsp:txBody>
      <dsp:txXfrm>
        <a:off x="3445528" y="3304136"/>
        <a:ext cx="1982726" cy="380811"/>
      </dsp:txXfrm>
    </dsp:sp>
    <dsp:sp modelId="{666CBECF-DFEF-4AA5-82B5-62542DBB7727}">
      <dsp:nvSpPr>
        <dsp:cNvPr id="0" name=""/>
        <dsp:cNvSpPr/>
      </dsp:nvSpPr>
      <dsp:spPr>
        <a:xfrm>
          <a:off x="5775562" y="1311173"/>
          <a:ext cx="2597410" cy="10316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Азол</a:t>
          </a:r>
          <a:r>
            <a:rPr lang="ru-RU" sz="1800" b="1" kern="1200" dirty="0"/>
            <a:t> </a:t>
          </a:r>
          <a:r>
            <a:rPr lang="ru-RU" sz="1800" b="1" kern="1200" dirty="0" err="1"/>
            <a:t>сақинасының</a:t>
          </a:r>
          <a:r>
            <a:rPr lang="ru-RU" sz="1800" b="1" kern="1200" dirty="0"/>
            <a:t> </a:t>
          </a:r>
          <a:r>
            <a:rPr lang="ru-RU" sz="1800" b="1" kern="1200" dirty="0" err="1"/>
            <a:t>көміртегі</a:t>
          </a:r>
          <a:r>
            <a:rPr lang="ru-RU" sz="1800" b="1" kern="1200" dirty="0"/>
            <a:t> </a:t>
          </a:r>
          <a:r>
            <a:rPr lang="ru-RU" sz="1800" b="1" kern="1200" dirty="0" err="1"/>
            <a:t>қатысатын</a:t>
          </a:r>
          <a:r>
            <a:rPr lang="ru-RU" sz="1800" b="1" kern="1200" dirty="0"/>
            <a:t> реакция (</a:t>
          </a:r>
          <a:r>
            <a:rPr lang="en-US" sz="1800" b="1" kern="1200" dirty="0"/>
            <a:t>S</a:t>
          </a:r>
          <a:r>
            <a:rPr lang="en-US" sz="1200" b="1" kern="1200" dirty="0"/>
            <a:t>E</a:t>
          </a:r>
          <a:r>
            <a:rPr lang="en-US" sz="1800" b="1" kern="1200" dirty="0"/>
            <a:t>)</a:t>
          </a:r>
          <a:endParaRPr lang="ru-KZ" sz="1800" b="1" kern="1200" dirty="0"/>
        </a:p>
      </dsp:txBody>
      <dsp:txXfrm>
        <a:off x="5775562" y="1311173"/>
        <a:ext cx="2597410" cy="1031672"/>
      </dsp:txXfrm>
    </dsp:sp>
    <dsp:sp modelId="{36125D3B-AB7A-470B-8737-90B7985015E9}">
      <dsp:nvSpPr>
        <dsp:cNvPr id="0" name=""/>
        <dsp:cNvSpPr/>
      </dsp:nvSpPr>
      <dsp:spPr>
        <a:xfrm>
          <a:off x="6424914" y="2709062"/>
          <a:ext cx="1743883" cy="2590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Нитрлеу </a:t>
          </a:r>
          <a:endParaRPr lang="ru-KZ" sz="1800" b="1" kern="1200" dirty="0"/>
        </a:p>
      </dsp:txBody>
      <dsp:txXfrm>
        <a:off x="6424914" y="2709062"/>
        <a:ext cx="1743883" cy="259027"/>
      </dsp:txXfrm>
    </dsp:sp>
    <dsp:sp modelId="{C843B3EE-30A4-4F5A-9B33-1EBAF512CBD8}">
      <dsp:nvSpPr>
        <dsp:cNvPr id="0" name=""/>
        <dsp:cNvSpPr/>
      </dsp:nvSpPr>
      <dsp:spPr>
        <a:xfrm>
          <a:off x="6424914" y="3334305"/>
          <a:ext cx="1743883" cy="3270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Сульфирлеу</a:t>
          </a:r>
          <a:endParaRPr lang="ru-KZ" sz="1800" b="1" kern="1200" dirty="0"/>
        </a:p>
      </dsp:txBody>
      <dsp:txXfrm>
        <a:off x="6424914" y="3334305"/>
        <a:ext cx="1743883" cy="327030"/>
      </dsp:txXfrm>
    </dsp:sp>
    <dsp:sp modelId="{B53211FB-BFB3-44C5-A189-FDBD91F9AE75}">
      <dsp:nvSpPr>
        <dsp:cNvPr id="0" name=""/>
        <dsp:cNvSpPr/>
      </dsp:nvSpPr>
      <dsp:spPr>
        <a:xfrm>
          <a:off x="6424914" y="4027551"/>
          <a:ext cx="1743883" cy="4606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Галогендеу </a:t>
          </a:r>
          <a:endParaRPr lang="ru-KZ" sz="1800" b="1" kern="1200" dirty="0"/>
        </a:p>
      </dsp:txBody>
      <dsp:txXfrm>
        <a:off x="6424914" y="4027551"/>
        <a:ext cx="1743883" cy="460612"/>
      </dsp:txXfrm>
    </dsp:sp>
    <dsp:sp modelId="{0F073DC7-DBC3-4F88-A323-31000659AC5A}">
      <dsp:nvSpPr>
        <dsp:cNvPr id="0" name=""/>
        <dsp:cNvSpPr/>
      </dsp:nvSpPr>
      <dsp:spPr>
        <a:xfrm>
          <a:off x="6424914" y="4854379"/>
          <a:ext cx="1743883" cy="4034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b="1" kern="1200" dirty="0"/>
            <a:t>азоқосылу</a:t>
          </a:r>
          <a:endParaRPr lang="ru-KZ" sz="1800" b="1" kern="1200" dirty="0"/>
        </a:p>
      </dsp:txBody>
      <dsp:txXfrm>
        <a:off x="6424914" y="4854379"/>
        <a:ext cx="1743883" cy="403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3.77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0 196,'54'-1,"0"-3,60-11,148-18,-101 7,-123 19,59-3,25-5,-67 2,83-31,-119 37,-1 2,2 0,-1 1,33-2,-25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4.99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1083 429,'-116'0,"873"0,-736 1,-1 1,0 1,34 9,-70-15,1 1,-1 1,-21 1,-29-2,-41-10,0-4,-126-37,-210-83,107 30,248 80,-6-3,-186-32,323 66,0-2,0 3,0 1,0 2,61 22,-67-14,-8-4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5.88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6.150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6.46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6.78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7.78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1,'1120'0,"-1109"0,0 0,0 2,0-1,0 1,0 1,-1 0,1 1,14 6,-22-9,-1 1,0-1,1 0,-1 1,0-1,1 1,-1 0,0-1,0 1,-1 0,1 0,0 1,-1-1,1 0,-1 1,1-1,-1 0,0 1,0 0,0-1,-1 1,1-1,-1 1,1 0,-1 0,0-1,0 1,0 0,0 0,-1-1,1 1,-1 0,1-1,-1 1,0 0,0-1,0 1,-3 4,2-4,-1 0,1 0,-1 0,1 0,-1 0,0 0,0-1,0 1,-1-1,1 0,-1 0,1 0,-1 0,1-1,-1 0,0 1,0-1,0-1,-4 2,-10 0,-1 0,-33-2,38 0,-231-9,-292-47,526 54,0 0,-1 0,1-1,0-1,1 0,-1 0,1-1,-1 0,1-1,1 0,-1-1,-11-10,-2-5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31T18:41:38.894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3295,'208'114,"22"-11,19-12,284 64,279 25,-625-141,77 14,-246-50,29 5,-44-8,-1 0,1 0,0 0,-1 0,1-1,0 1,-1-1,1 1,-1-1,1 0,-1 0,1 0,2-2,-4 2,0 1,-1-1,1 0,0 0,0 0,-1 0,1 0,-1 0,1 0,-1 0,1 0,-1 0,0 0,1-1,-1 1,0 0,0 0,0 0,0 0,0 0,0-1,0 1,0 0,0 0,-1-2,-1-8,-1 0,0 0,-1 1,0-1,-10-18,-39-56,50 81,-46-66,-3 3,-3 3,-2 2,-3 2,-3 3,-2 3,-3 2,-1 4,-3 3,-1 3,-3 3,-1 4,-1 3,-104-28,-183-16,290 66,-1 4,-141 7,203-1,0 1,0 1,0 0,0 1,1 1,-1 0,-19 9,19-2,13-10,1-1,0 0,0 1,0-1,0 0,0 1,-1-1,1 1,0-1,0 0,0 1,0-1,0 1,0-1,0 0,0 1,0-1,1 1,-1-1,0 0,0 1,0-1,0 0,0 1,1 0,1 1,1 0,-1 0,1 0,-1-1,1 1,0-1,0 1,-1-1,1 0,3 1,45 13,1-2,0-2,88 6,-30-4,83 15,178 22,-3-29,-342-21,1-1,-1-1,47-10,-67 11,0-1,0 0,-1 0,1 0,0-1,-1 0,1 0,-1 0,0-1,0 0,0 0,-1 0,1-1,-1 1,0-1,0 0,-1 0,1 0,-1-1,0 1,2-7,-1 0,-1 0,0 0,-1 0,0-1,-1 1,0-14,-9-78,5 83,-9-61,-4 1,-3 1,-36-94,-113-226,87 224,-169-268,212 387,-3 1,-2 3,-3 1,-1 2,-3 2,-2 3,-2 2,-66-41,1 20,-133-52,153 73,50 17,48 26,1 0,-1 0,1 0,-1 0,1-1,-1 1,1 0,0 0,-1-1,1 1,-1 0,1-1,0 1,-1 0,1-1,0 1,-1-1,1 1,0-1,0 1,-1 0,1-1,0 1,0-1,0 1,0-1,0 1,-1-1,1 1,0-1,0 1,0-1,0 1,1-1,-1 1,0-1,0 1,0-1,0 1,0-1,1 1,-1-1,0 1,0-1,1 1,-1 0,0-1,1 1,-1-1,0 1,1 0,-1-1,1 1,-1 0,0 0,1-1,-1 1,1 0,-1 0,1 0,40-12,-36 11,193-38,96-21,458-156,-605 171,191-76,-328 117,0-1,0 0,0-1,-1 0,0-1,14-12,-19 15,-1 1,0-1,0 0,0 0,-1 0,1-1,-1 1,0 0,0-1,-1 1,1-1,-1 0,0 0,0 1,-1-1,1 0,-1-7,0 10,-1 1,1-1,0 1,0-1,-1 1,1-1,-1 1,1 0,-1-1,0 1,0 0,1 0,-1-1,0 1,0 0,0 0,0 0,0 0,0 0,-1 0,1 0,0 1,0-1,-1 0,1 1,-1-1,1 0,0 1,-1 0,1-1,-1 1,1 0,-1 0,1 0,-3 0,-7 0,0 1,0 0,-21 5,32-6,-47 12,1 2,1 2,1 1,0 3,-45 28,13-1,-130 106,155-110,2 3,2 2,-60 78,86-97,1 0,1 2,2 0,1 1,2 1,1 1,1 0,-9 45,18-64,2 1,-1-1,2 1,0-1,1 1,0 0,1-1,1 1,1-1,8 23,-4-17,2 0,0-1,2-1,0 1,1-2,24 27,5-3,3-1,1-3,2-1,82 47,-34-29,151 61,109 19,-258-100,-53-18,-3-4,-1 3,-1 1,67 40,-86-39,-9-3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18:42:00.1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24570,'0'312'0,"1508"-312"0,-1508-312 0,-1508 312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8214B-3829-4EE8-AA67-61A475A1A7CB}" type="datetimeFigureOut">
              <a:rPr lang="ru-KZ" smtClean="0"/>
              <a:t>01.11.2025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42E4-C27C-4CAC-926F-F97EE3279F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3405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80F5D-D911-136C-BD4A-CAA508F16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0CC42C-D749-D162-50BE-C1C496923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2F401E-2DA9-0A54-D1F6-A1FC3865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FE17-AB9E-4106-9E6A-29A8AAD6E895}" type="datetime1">
              <a:rPr lang="ru-KZ" smtClean="0"/>
              <a:t>01.11.2025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819BFA-2E29-F34B-35C4-280AFB998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AFEBB-3596-BBA0-C84A-47960661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6508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255EB-AEA4-9380-C0BC-0674CE1C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D4467E-20B6-AF34-0649-4ED65B41C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A25A84-C405-7980-DCFD-F462F7920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57A4-25DD-41AB-8EEC-DA6EECA79152}" type="datetime1">
              <a:rPr lang="ru-KZ" smtClean="0"/>
              <a:t>01.11.2025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D9397-5B34-5EC2-BB17-E699C913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52B0DB-B716-CFA9-C235-55702FCC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103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E8CC9B-3FD3-4E16-9545-7716E9AEA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5028E0-54A3-90CB-31CD-6B30CEF30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C3E8F-AF1C-E7A9-968B-E4037A91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59EFC-5A21-4F3E-BD35-868F7124F17E}" type="datetime1">
              <a:rPr lang="ru-KZ" smtClean="0"/>
              <a:t>01.11.2025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044C4-707D-02CB-6192-8A0866F65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7406-0041-B57D-A50F-E95040B8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164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92187-4D20-4251-12D9-BC0B3D61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127C6-EA40-DC94-1333-02A22C54F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FE114-C578-065C-7E42-8F72A244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A7E3-AD4F-4FFD-B447-A058B274816E}" type="datetime1">
              <a:rPr lang="ru-KZ" smtClean="0"/>
              <a:t>01.11.2025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602CB5-2C79-16EE-E917-5F5D8B5F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8ACE16-9ACE-1C0B-325F-0B43BCFC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2010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371DE-25EF-02CF-DC7B-FF1A8E6E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BF7ED9-F8DA-6E48-9473-28377F301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EA890-11E7-EDAE-31D1-CC9C695C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2B81-022C-4F1F-84B3-5E811D100E6A}" type="datetime1">
              <a:rPr lang="ru-KZ" smtClean="0"/>
              <a:t>01.11.2025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4996C-1A34-FC4C-07D5-1EF386E7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11D88-264F-408B-31BD-FD72A4ED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542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9E29D1-D902-2B33-CF48-219586A1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2A4D2-AE46-1BCC-08AE-CAA2E26A4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3B502-7A67-BDE8-3B04-D881D6050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353D02-0F29-B7F9-D36D-819F87F4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7F07-7810-4B69-851C-F51C997123B0}" type="datetime1">
              <a:rPr lang="ru-KZ" smtClean="0"/>
              <a:t>01.11.2025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70D202-A2BF-2B9D-54FD-8B57643D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4EF332-F098-C54A-1BA2-0F1996F5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033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807F3-FE95-60D3-06D0-2639F26B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F013C2-0011-768B-0760-1BBAB5B16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5D44C3-80DA-1F50-981D-67D304286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DF16C1-1540-36DC-83BC-91D34C9BE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4CCC3C-D1A8-7B2B-BE2F-DC2ABF195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17F3CB-43A8-92C5-A6BE-FF255893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0001F-A920-4D5E-AB6B-9BE604AA207D}" type="datetime1">
              <a:rPr lang="ru-KZ" smtClean="0"/>
              <a:t>01.11.2025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0CB0BB-E872-09BD-B67F-841DC7ED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F70B55-81AC-8D35-240A-549D9ABC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100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BCDF-7FED-C0BD-BAAE-35FAF9CF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AA7D84-2892-7BE2-4BC6-8A79FB1C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C09B-574B-4B35-BCE0-511A256E64F6}" type="datetime1">
              <a:rPr lang="ru-KZ" smtClean="0"/>
              <a:t>01.11.2025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0C3BFC-3D90-B35F-0F9A-9D25866E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B7075C-6853-BB83-EFEC-DDE9D110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867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7902EC-53BD-19F6-E704-E56BAAD3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C6CB-5C00-452D-A625-B5051B7B4D1C}" type="datetime1">
              <a:rPr lang="ru-KZ" smtClean="0"/>
              <a:t>01.11.2025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59198B-D28D-3A59-76DA-0648C787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B107F2-E66A-0AB5-C5B6-E0B077E3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125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73878-1445-7BA4-6E4D-39C13984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F52D7-826C-595B-810D-C41BA54C2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383E2D-29B2-6978-AD35-DE35DAAF9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C250FB-6028-5F0E-0932-225A7816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66C3A-E578-4916-8D58-F44D5B213EF9}" type="datetime1">
              <a:rPr lang="ru-KZ" smtClean="0"/>
              <a:t>01.11.2025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E8598E-3436-55B2-4EEF-2ED380A5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55413-6EA3-647B-5BD9-D1CAE77C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03713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1832-B292-F48C-F113-8FD8EFC7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E847B9-B1D0-13A7-9B82-73BBDCD788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5B215F-6F9F-C2C3-6874-9AB3408E6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3C107-EF6E-35BF-9DFA-B4C4B34D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3A1A5-5D4E-4D24-AD77-C9373A0FE69E}" type="datetime1">
              <a:rPr lang="ru-KZ" smtClean="0"/>
              <a:t>01.11.2025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AAF9D-8B8F-FC42-A0D9-74FB4BF8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02C27F-42DB-3FA9-885A-02BDFC7B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717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27DBF-FCB3-8A3B-156D-24479B89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BA2F43-9D8F-93D1-1CB4-351883FE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8A14F-8B67-E57F-08B4-2DCCA70E3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C6F68-1202-4C5A-B9BF-6E73D936C695}" type="datetime1">
              <a:rPr lang="ru-KZ" smtClean="0"/>
              <a:t>01.11.2025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474DE-D42A-6F1F-CE53-DB74DE5C2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2CBEB8-9495-AD50-7A52-8C0D22F56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DEA6-7289-4A5C-BCBF-288E931EDF4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975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hc-2022-0158?urlappend=%3Futm_source%3Dresearchgat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molecules28020838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4067/S0717-97072021000205149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oi.org/10.1016/j.bmc.2008.08.0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customXml" Target="../ink/ink5.xml"/><Relationship Id="rId18" Type="http://schemas.openxmlformats.org/officeDocument/2006/relationships/image" Target="../media/image43.png"/><Relationship Id="rId3" Type="http://schemas.openxmlformats.org/officeDocument/2006/relationships/image" Target="../media/image40.png"/><Relationship Id="rId21" Type="http://schemas.openxmlformats.org/officeDocument/2006/relationships/image" Target="../media/image45.png"/><Relationship Id="rId7" Type="http://schemas.openxmlformats.org/officeDocument/2006/relationships/image" Target="../media/image390.png"/><Relationship Id="rId12" Type="http://schemas.openxmlformats.org/officeDocument/2006/relationships/customXml" Target="../ink/ink4.xml"/><Relationship Id="rId17" Type="http://schemas.openxmlformats.org/officeDocument/2006/relationships/customXml" Target="../ink/ink8.xml"/><Relationship Id="rId2" Type="http://schemas.openxmlformats.org/officeDocument/2006/relationships/image" Target="../media/image39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10.png"/><Relationship Id="rId5" Type="http://schemas.openxmlformats.org/officeDocument/2006/relationships/customXml" Target="../ink/ink1.xml"/><Relationship Id="rId15" Type="http://schemas.openxmlformats.org/officeDocument/2006/relationships/customXml" Target="../ink/ink7.xml"/><Relationship Id="rId10" Type="http://schemas.openxmlformats.org/officeDocument/2006/relationships/customXml" Target="../ink/ink3.xml"/><Relationship Id="rId19" Type="http://schemas.openxmlformats.org/officeDocument/2006/relationships/customXml" Target="../ink/ink9.xml"/><Relationship Id="rId4" Type="http://schemas.openxmlformats.org/officeDocument/2006/relationships/image" Target="../media/image41.png"/><Relationship Id="rId9" Type="http://schemas.openxmlformats.org/officeDocument/2006/relationships/image" Target="../media/image400.png"/><Relationship Id="rId14" Type="http://schemas.openxmlformats.org/officeDocument/2006/relationships/customXml" Target="../ink/ink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70C5F-7500-4902-6778-A117F7562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651" y="3048000"/>
            <a:ext cx="9144000" cy="2387600"/>
          </a:xfrm>
        </p:spPr>
        <p:txBody>
          <a:bodyPr>
            <a:noAutofit/>
          </a:bodyPr>
          <a:lstStyle/>
          <a:p>
            <a:r>
              <a:rPr lang="kk-KZ" sz="3200" b="1" dirty="0">
                <a:latin typeface="+mn-lt"/>
              </a:rPr>
              <a:t>Дәріс </a:t>
            </a:r>
            <a:r>
              <a:rPr lang="en-US" sz="3200" b="1" dirty="0">
                <a:latin typeface="+mn-lt"/>
              </a:rPr>
              <a:t>5</a:t>
            </a:r>
            <a:br>
              <a:rPr lang="kk-KZ" sz="3200" b="1" dirty="0">
                <a:latin typeface="+mn-lt"/>
              </a:rPr>
            </a:br>
            <a:br>
              <a:rPr lang="en-US" sz="3200" b="1" dirty="0">
                <a:latin typeface="+mn-lt"/>
              </a:rPr>
            </a:br>
            <a:br>
              <a:rPr lang="kk-KZ" sz="3200" b="1" dirty="0">
                <a:solidFill>
                  <a:srgbClr val="C00000"/>
                </a:solidFill>
                <a:latin typeface="+mn-lt"/>
              </a:rPr>
            </a:br>
            <a:r>
              <a:rPr lang="kk-KZ" sz="3200" b="1" dirty="0">
                <a:solidFill>
                  <a:srgbClr val="C00000"/>
                </a:solidFill>
                <a:latin typeface="+mn-lt"/>
              </a:rPr>
              <a:t>Екі немесе одан да көп гетероатомды бес мүшелі гетероциклдар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: </a:t>
            </a:r>
            <a:r>
              <a:rPr lang="kk-KZ" sz="3200" b="1" dirty="0">
                <a:solidFill>
                  <a:srgbClr val="C00000"/>
                </a:solidFill>
                <a:latin typeface="+mn-lt"/>
              </a:rPr>
              <a:t>имидазол және пиразол</a:t>
            </a:r>
            <a:br>
              <a:rPr lang="kk-KZ" sz="3200" b="1" dirty="0">
                <a:solidFill>
                  <a:srgbClr val="C00000"/>
                </a:solidFill>
                <a:latin typeface="+mn-lt"/>
              </a:rPr>
            </a:br>
            <a:br>
              <a:rPr lang="en-US" sz="3200" b="1" dirty="0">
                <a:solidFill>
                  <a:srgbClr val="C00000"/>
                </a:solidFill>
                <a:latin typeface="+mn-lt"/>
              </a:rPr>
            </a:br>
            <a:br>
              <a:rPr lang="kk-KZ" sz="3200" b="1" dirty="0">
                <a:solidFill>
                  <a:srgbClr val="FF0000"/>
                </a:solidFill>
                <a:latin typeface="+mn-lt"/>
              </a:rPr>
            </a:br>
            <a:r>
              <a:rPr lang="kk-KZ" sz="3200" b="1" dirty="0">
                <a:latin typeface="+mn-lt"/>
              </a:rPr>
              <a:t>Дәріс оқыған</a:t>
            </a:r>
            <a:r>
              <a:rPr lang="en-US" sz="3200" b="1" dirty="0">
                <a:latin typeface="+mn-lt"/>
              </a:rPr>
              <a:t>:</a:t>
            </a:r>
            <a:r>
              <a:rPr lang="kk-KZ" sz="3200" b="1" dirty="0">
                <a:latin typeface="+mn-lt"/>
              </a:rPr>
              <a:t>х.ғ.к. Берғанаева Г.Е</a:t>
            </a:r>
            <a:endParaRPr lang="ru-KZ" sz="3200" dirty="0">
              <a:latin typeface="+mn-lt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7B2136A-47AD-526C-1A2D-26EC3AAA0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407" y="611005"/>
            <a:ext cx="9144000" cy="1655762"/>
          </a:xfrm>
        </p:spPr>
        <p:txBody>
          <a:bodyPr/>
          <a:lstStyle/>
          <a:p>
            <a:r>
              <a:rPr lang="en-US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л-Фараби </a:t>
            </a:r>
            <a:r>
              <a:rPr lang="ru-RU" altLang="ru-RU" b="1" dirty="0" err="1"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b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b="1" dirty="0" err="1"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b="1" dirty="0" err="1"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b="1" dirty="0"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b="1" dirty="0" err="1"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KZ" b="1" dirty="0"/>
          </a:p>
          <a:p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37098-D36A-DDA2-74BC-7140450F0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01" y="67733"/>
            <a:ext cx="1603300" cy="177080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8CE6DD-DB8D-E272-E3FE-2C4A4CDC1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116" y="127813"/>
            <a:ext cx="1684583" cy="16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7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EB9B3D-F1B9-6606-5A79-33B5A91C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10</a:t>
            </a:fld>
            <a:endParaRPr lang="ru-KZ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57EA6F3-5649-32DE-8E43-A4E89600A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174924"/>
              </p:ext>
            </p:extLst>
          </p:nvPr>
        </p:nvGraphicFramePr>
        <p:xfrm>
          <a:off x="1133475" y="457201"/>
          <a:ext cx="8378825" cy="559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036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A15B97B-A41C-85FA-8286-AF3D6B3B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11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0669F7-F51F-D1D4-9CFE-6C082A82CD11}"/>
              </a:ext>
            </a:extLst>
          </p:cNvPr>
          <p:cNvSpPr txBox="1"/>
          <p:nvPr/>
        </p:nvSpPr>
        <p:spPr>
          <a:xfrm>
            <a:off x="1040641" y="1001426"/>
            <a:ext cx="9304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Каталитикалық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химиялық</a:t>
            </a:r>
            <a:r>
              <a:rPr lang="ru-RU" dirty="0"/>
              <a:t> </a:t>
            </a:r>
            <a:r>
              <a:rPr lang="ru-RU" dirty="0" err="1"/>
              <a:t>тотықсыздану</a:t>
            </a:r>
            <a:r>
              <a:rPr lang="ru-RU" dirty="0"/>
              <a:t> </a:t>
            </a:r>
            <a:r>
              <a:rPr lang="ru-RU" dirty="0" err="1"/>
              <a:t>жағдайларына</a:t>
            </a:r>
            <a:r>
              <a:rPr lang="ru-RU" dirty="0"/>
              <a:t> </a:t>
            </a:r>
            <a:r>
              <a:rPr lang="ru-RU" dirty="0" err="1"/>
              <a:t>қарамастан</a:t>
            </a:r>
            <a:r>
              <a:rPr lang="ru-RU" dirty="0"/>
              <a:t>, </a:t>
            </a:r>
            <a:r>
              <a:rPr lang="ru-RU" dirty="0" err="1"/>
              <a:t>алмастырылмаған</a:t>
            </a:r>
            <a:r>
              <a:rPr lang="ru-RU" dirty="0"/>
              <a:t> пиразол </a:t>
            </a:r>
            <a:r>
              <a:rPr lang="ru-RU" dirty="0" err="1"/>
              <a:t>салыстырмалы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тұрақты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қалады</a:t>
            </a:r>
            <a:r>
              <a:rPr lang="ru-RU" dirty="0"/>
              <a:t>. Пиразол </a:t>
            </a:r>
            <a:r>
              <a:rPr lang="ru-RU" dirty="0" err="1"/>
              <a:t>туындыларын</a:t>
            </a:r>
            <a:r>
              <a:rPr lang="ru-RU" dirty="0"/>
              <a:t> </a:t>
            </a:r>
            <a:r>
              <a:rPr lang="ru-RU" dirty="0" err="1"/>
              <a:t>әртүрлі</a:t>
            </a:r>
            <a:r>
              <a:rPr lang="ru-RU" dirty="0"/>
              <a:t> </a:t>
            </a:r>
            <a:r>
              <a:rPr lang="ru-RU" dirty="0" err="1"/>
              <a:t>жағдайларда</a:t>
            </a:r>
            <a:r>
              <a:rPr lang="ru-RU" dirty="0"/>
              <a:t> </a:t>
            </a:r>
            <a:r>
              <a:rPr lang="ru-RU" dirty="0" err="1"/>
              <a:t>тотықсыздандыруға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6F8AAE-3EE4-1957-F250-F7F84012CFA3}"/>
              </a:ext>
            </a:extLst>
          </p:cNvPr>
          <p:cNvSpPr txBox="1"/>
          <p:nvPr/>
        </p:nvSpPr>
        <p:spPr>
          <a:xfrm>
            <a:off x="1040641" y="323808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70C0"/>
                </a:solidFill>
              </a:rPr>
              <a:t>Тотықсыздану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реакциясы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endParaRPr lang="ru-KZ" sz="2400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392DD2-E11D-2D52-4577-643CFF041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0641" y="2140709"/>
            <a:ext cx="7885239" cy="32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0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CBDB9-7D56-3A02-E4FF-52B9A805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23" y="365125"/>
            <a:ext cx="8604202" cy="7483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Пиразолдың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тотықсыздану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өнімдерінің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негізгі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қасиеттері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D4D717D-27F1-5A49-8CE7-F97DF2BE7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alphaModFix amt="7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3" t="23609" r="714" b="39011"/>
          <a:stretch>
            <a:fillRect/>
          </a:stretch>
        </p:blipFill>
        <p:spPr>
          <a:xfrm>
            <a:off x="1352623" y="1381122"/>
            <a:ext cx="6409552" cy="2031659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F15C18-B3F5-8B85-36DC-6893A1899BAC}"/>
              </a:ext>
            </a:extLst>
          </p:cNvPr>
          <p:cNvSpPr txBox="1">
            <a:spLocks/>
          </p:cNvSpPr>
          <p:nvPr/>
        </p:nvSpPr>
        <p:spPr>
          <a:xfrm>
            <a:off x="5611145" y="3764064"/>
            <a:ext cx="2743201" cy="66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err="1">
                <a:latin typeface="+mn-lt"/>
              </a:rPr>
              <a:t>қаныққан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қосылы</a:t>
            </a:r>
            <a:r>
              <a:rPr lang="en-US" sz="1800" dirty="0">
                <a:latin typeface="+mn-lt"/>
              </a:rPr>
              <a:t>c-</a:t>
            </a:r>
            <a:endParaRPr lang="kk-KZ" sz="1800" dirty="0">
              <a:latin typeface="+mn-lt"/>
            </a:endParaRPr>
          </a:p>
          <a:p>
            <a:pPr algn="ctr"/>
            <a:r>
              <a:rPr lang="kk-KZ" sz="1800" dirty="0">
                <a:latin typeface="+mn-lt"/>
              </a:rPr>
              <a:t>екіншілік амин</a:t>
            </a:r>
            <a:endParaRPr lang="ru-KZ" sz="1800" dirty="0">
              <a:latin typeface="+mn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F72C8AE-3198-3F81-362F-C6B4AA9EDD40}"/>
              </a:ext>
            </a:extLst>
          </p:cNvPr>
          <p:cNvSpPr txBox="1">
            <a:spLocks/>
          </p:cNvSpPr>
          <p:nvPr/>
        </p:nvSpPr>
        <p:spPr>
          <a:xfrm>
            <a:off x="3626436" y="3680453"/>
            <a:ext cx="23152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err="1">
                <a:latin typeface="+mn-lt"/>
              </a:rPr>
              <a:t>оқшауланған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қос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байланыс</a:t>
            </a:r>
            <a:r>
              <a:rPr lang="ru-RU" sz="1800" dirty="0">
                <a:latin typeface="+mn-lt"/>
              </a:rPr>
              <a:t> амин мен </a:t>
            </a:r>
            <a:r>
              <a:rPr lang="ru-RU" sz="1800" dirty="0" err="1">
                <a:latin typeface="+mn-lt"/>
              </a:rPr>
              <a:t>алкеннің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қасиеттерін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көрсетеді</a:t>
            </a:r>
            <a:endParaRPr lang="ru-KZ" sz="1800" dirty="0">
              <a:latin typeface="+mn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3B54628-0838-34B4-9DF8-5953DAE3AB65}"/>
              </a:ext>
            </a:extLst>
          </p:cNvPr>
          <p:cNvSpPr txBox="1">
            <a:spLocks/>
          </p:cNvSpPr>
          <p:nvPr/>
        </p:nvSpPr>
        <p:spPr>
          <a:xfrm>
            <a:off x="1147095" y="3709194"/>
            <a:ext cx="2479341" cy="830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err="1">
                <a:latin typeface="+mn-lt"/>
              </a:rPr>
              <a:t>қосарласқан</a:t>
            </a:r>
            <a:r>
              <a:rPr lang="ru-RU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π-</a:t>
            </a:r>
            <a:r>
              <a:rPr lang="ru-RU" sz="1800" dirty="0" err="1">
                <a:latin typeface="+mn-lt"/>
              </a:rPr>
              <a:t>жүйе</a:t>
            </a:r>
            <a:r>
              <a:rPr lang="ru-RU" sz="1800" dirty="0">
                <a:latin typeface="+mn-lt"/>
              </a:rPr>
              <a:t>,</a:t>
            </a:r>
          </a:p>
          <a:p>
            <a:pPr algn="ctr"/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амфотерлі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қосылыс</a:t>
            </a:r>
            <a:endParaRPr lang="ru-KZ" sz="1800" dirty="0">
              <a:latin typeface="+mn-lt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A29F4C-468D-82D7-AA52-D074940C6656}"/>
              </a:ext>
            </a:extLst>
          </p:cNvPr>
          <p:cNvSpPr/>
          <p:nvPr/>
        </p:nvSpPr>
        <p:spPr>
          <a:xfrm>
            <a:off x="1488741" y="5226499"/>
            <a:ext cx="215900" cy="396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2586877-BC75-FC59-1E0A-841CBE9F6196}"/>
              </a:ext>
            </a:extLst>
          </p:cNvPr>
          <p:cNvSpPr/>
          <p:nvPr/>
        </p:nvSpPr>
        <p:spPr>
          <a:xfrm>
            <a:off x="2017085" y="5218562"/>
            <a:ext cx="588482" cy="3968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9A8C63E-FC17-87C9-A585-997B6FC0720B}"/>
              </a:ext>
            </a:extLst>
          </p:cNvPr>
          <p:cNvSpPr/>
          <p:nvPr/>
        </p:nvSpPr>
        <p:spPr>
          <a:xfrm>
            <a:off x="2898961" y="5001867"/>
            <a:ext cx="5711639" cy="83026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негізгі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қасиеттердің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күшеюі</a:t>
            </a:r>
            <a:endParaRPr lang="ru-KZ" sz="2000" b="1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B08D2B-7FD7-888D-32D1-431AAA07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73064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66CA272-B533-0E61-6582-97894DCC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13</a:t>
            </a:fld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8D3D5-5C0C-ED73-AD6D-19194246CF9E}"/>
              </a:ext>
            </a:extLst>
          </p:cNvPr>
          <p:cNvSpPr txBox="1"/>
          <p:nvPr/>
        </p:nvSpPr>
        <p:spPr>
          <a:xfrm>
            <a:off x="1662634" y="21914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b="1" dirty="0" err="1">
                <a:solidFill>
                  <a:srgbClr val="0070C0"/>
                </a:solidFill>
              </a:rPr>
              <a:t>Гетероатомдардың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қатысуымен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ru-RU" sz="2000" b="1" dirty="0" err="1">
                <a:solidFill>
                  <a:srgbClr val="0070C0"/>
                </a:solidFill>
              </a:rPr>
              <a:t>жүретін</a:t>
            </a:r>
            <a:r>
              <a:rPr lang="ru-RU" sz="2000" b="1" dirty="0">
                <a:solidFill>
                  <a:srgbClr val="0070C0"/>
                </a:solidFill>
              </a:rPr>
              <a:t> реакция</a:t>
            </a:r>
            <a:endParaRPr lang="ru-KZ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314592-5BB5-E5BD-9912-4652AB4C74DC}"/>
              </a:ext>
            </a:extLst>
          </p:cNvPr>
          <p:cNvSpPr txBox="1"/>
          <p:nvPr/>
        </p:nvSpPr>
        <p:spPr>
          <a:xfrm>
            <a:off x="933450" y="1367135"/>
            <a:ext cx="813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негіздің</a:t>
            </a:r>
            <a:r>
              <a:rPr lang="ru-RU" dirty="0"/>
              <a:t> </a:t>
            </a:r>
            <a:r>
              <a:rPr lang="ru-RU" dirty="0" err="1"/>
              <a:t>әсерінен</a:t>
            </a:r>
            <a:r>
              <a:rPr lang="ru-RU" dirty="0"/>
              <a:t> </a:t>
            </a:r>
            <a:r>
              <a:rPr lang="en-US" dirty="0"/>
              <a:t>N1 </a:t>
            </a:r>
            <a:r>
              <a:rPr lang="ru-RU" dirty="0"/>
              <a:t>атомы </a:t>
            </a:r>
            <a:r>
              <a:rPr lang="ru-RU" dirty="0" err="1"/>
              <a:t>протонды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жоғалтады</a:t>
            </a:r>
            <a:r>
              <a:rPr lang="ru-RU" dirty="0"/>
              <a:t>. </a:t>
            </a:r>
            <a:r>
              <a:rPr lang="ru-RU" dirty="0" err="1"/>
              <a:t>Бұдан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электрофил </a:t>
            </a:r>
            <a:r>
              <a:rPr lang="ru-RU" dirty="0" err="1"/>
              <a:t>түзілген</a:t>
            </a:r>
            <a:r>
              <a:rPr lang="ru-RU" dirty="0"/>
              <a:t> </a:t>
            </a:r>
            <a:r>
              <a:rPr lang="ru-RU" dirty="0" err="1"/>
              <a:t>азоттағы</a:t>
            </a:r>
            <a:r>
              <a:rPr lang="ru-RU" dirty="0"/>
              <a:t> </a:t>
            </a:r>
            <a:r>
              <a:rPr lang="ru-RU" dirty="0" err="1"/>
              <a:t>нуклеофилмен</a:t>
            </a:r>
            <a:r>
              <a:rPr lang="ru-RU" dirty="0"/>
              <a:t> </a:t>
            </a:r>
            <a:r>
              <a:rPr lang="ru-RU" dirty="0" err="1"/>
              <a:t>әрекеттесе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B345831-457D-9757-7F22-AFEDF66EC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431" y="2222288"/>
            <a:ext cx="6906669" cy="1742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9D793D-F894-41CA-2A4F-C5FE8B7B8E0A}"/>
              </a:ext>
            </a:extLst>
          </p:cNvPr>
          <p:cNvSpPr txBox="1"/>
          <p:nvPr/>
        </p:nvSpPr>
        <p:spPr>
          <a:xfrm>
            <a:off x="966787" y="3964352"/>
            <a:ext cx="8067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Алкилгалогенидтерді</a:t>
            </a:r>
            <a:r>
              <a:rPr lang="ru-RU" dirty="0"/>
              <a:t>, </a:t>
            </a:r>
            <a:r>
              <a:rPr lang="ru-RU" dirty="0" err="1"/>
              <a:t>диазометанды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диметилсульфатты</a:t>
            </a:r>
            <a:r>
              <a:rPr lang="ru-RU" dirty="0"/>
              <a:t> </a:t>
            </a:r>
            <a:r>
              <a:rPr lang="ru-RU" dirty="0" err="1"/>
              <a:t>пайдалану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пиразолдың</a:t>
            </a:r>
            <a:r>
              <a:rPr lang="ru-RU" dirty="0"/>
              <a:t> –</a:t>
            </a:r>
            <a:r>
              <a:rPr lang="en-US" dirty="0"/>
              <a:t>NH </a:t>
            </a:r>
            <a:r>
              <a:rPr lang="ru-RU" dirty="0" err="1"/>
              <a:t>тобы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алкилденеді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CA4213-D5B2-BDEF-179F-63957C84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787" y="4797589"/>
            <a:ext cx="7487695" cy="18195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35FC47-F1A9-A933-1F64-218CCAEDCD87}"/>
              </a:ext>
            </a:extLst>
          </p:cNvPr>
          <p:cNvSpPr txBox="1"/>
          <p:nvPr/>
        </p:nvSpPr>
        <p:spPr>
          <a:xfrm>
            <a:off x="933450" y="973647"/>
            <a:ext cx="2900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u="sng" dirty="0" err="1">
                <a:solidFill>
                  <a:srgbClr val="0070C0"/>
                </a:solidFill>
              </a:rPr>
              <a:t>Алкилдеу</a:t>
            </a:r>
            <a:r>
              <a:rPr lang="ru-RU" sz="1800" b="1" u="sng" dirty="0">
                <a:solidFill>
                  <a:srgbClr val="0070C0"/>
                </a:solidFill>
              </a:rPr>
              <a:t>  </a:t>
            </a:r>
            <a:r>
              <a:rPr lang="ru-RU" sz="1800" b="1" u="sng" dirty="0" err="1">
                <a:solidFill>
                  <a:srgbClr val="0070C0"/>
                </a:solidFill>
              </a:rPr>
              <a:t>реакциялары</a:t>
            </a:r>
            <a:endParaRPr lang="ru-KZ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2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BF802BE-ED81-44EC-4A7E-65CF900A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14</a:t>
            </a:fld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5047A6-C3C1-C059-8C41-A8DB0988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09"/>
          <a:stretch>
            <a:fillRect/>
          </a:stretch>
        </p:blipFill>
        <p:spPr>
          <a:xfrm>
            <a:off x="4816544" y="374848"/>
            <a:ext cx="5165656" cy="517525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812E2AD-EB19-F955-C87D-397E5FFF7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969" y="781408"/>
            <a:ext cx="3421881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Жаңа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ацилпиразолдар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мен </a:t>
            </a:r>
            <a:r>
              <a:rPr kumimoji="0" lang="ru-KZ" altLang="ru-KZ" sz="1600" b="1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ацилтриазолдар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тиісті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азолдың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қатысуымен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альдегидтердің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тотығу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амидтенуі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арқылы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алынды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kk-KZ" altLang="ru-K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altLang="ru-KZ" sz="1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Екі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жағдайда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да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шығымдар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орташа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деңгейден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жақсы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деңгейге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дейін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өзгеріп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отырды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ru-RU" altLang="ru-K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KZ" sz="1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Ацилпиразолдар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альдегид пен пиразол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қоспасын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нитрат-анионы бар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оксоаммоний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тұзымен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өңдеу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арқылы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алынды</a:t>
            </a:r>
            <a:r>
              <a:rPr kumimoji="0" lang="ru-KZ" altLang="ru-K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2464D6-2902-4A00-46F9-E6DB014FAD25}"/>
              </a:ext>
            </a:extLst>
          </p:cNvPr>
          <p:cNvSpPr txBox="1"/>
          <p:nvPr/>
        </p:nvSpPr>
        <p:spPr>
          <a:xfrm>
            <a:off x="502419" y="4385786"/>
            <a:ext cx="4126731" cy="86177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Wadey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 P., Doherty, K. E., Sandoval, A. L., &amp; Leadbeater, N. E. (2023). Preparation of novel acyl pyrazoles and triazoles by means of oxidative functionalization reactions.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Heterocyclic Communications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20220158.</a:t>
            </a:r>
            <a:r>
              <a:rPr lang="kk-KZ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https://doi.org/10.1515/hc-2022-0158?urlappend=%3Futm_source%3Dresearchgate</a:t>
            </a:r>
            <a:r>
              <a:rPr lang="kk-KZ" sz="10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ru-KZ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1C94E7-9B40-8A5C-5F9D-EA431F095616}"/>
              </a:ext>
            </a:extLst>
          </p:cNvPr>
          <p:cNvSpPr txBox="1"/>
          <p:nvPr/>
        </p:nvSpPr>
        <p:spPr>
          <a:xfrm>
            <a:off x="866775" y="3169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Ацилдеу реакциясы</a:t>
            </a:r>
            <a:endParaRPr lang="ru-KZ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2C6EE0-31C2-232A-DF7F-6A15FC211505}"/>
              </a:ext>
            </a:extLst>
          </p:cNvPr>
          <p:cNvSpPr txBox="1"/>
          <p:nvPr/>
        </p:nvSpPr>
        <p:spPr>
          <a:xfrm>
            <a:off x="10344150" y="2147550"/>
            <a:ext cx="18478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100" b="1" i="0" dirty="0">
                <a:solidFill>
                  <a:srgbClr val="000000"/>
                </a:solidFill>
                <a:effectLst/>
              </a:rPr>
              <a:t>4</a:t>
            </a:r>
            <a:r>
              <a:rPr lang="kk-KZ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– </a:t>
            </a:r>
            <a:r>
              <a:rPr lang="en-US" sz="1100" b="0" i="0" dirty="0">
                <a:solidFill>
                  <a:srgbClr val="000000"/>
                </a:solidFill>
                <a:effectLst/>
              </a:rPr>
              <a:t>oxoammonium</a:t>
            </a:r>
            <a:r>
              <a:rPr lang="ru-RU" sz="11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>
                <a:solidFill>
                  <a:srgbClr val="000000"/>
                </a:solidFill>
                <a:effectLst/>
              </a:rPr>
              <a:t>salt</a:t>
            </a:r>
            <a:endParaRPr lang="ru-KZ" sz="11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89C14B-1D4B-5E51-FA2D-3349FA352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596" y="501650"/>
            <a:ext cx="1143160" cy="14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8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E6504F-4381-3AB7-2E16-D59B479D1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15</a:t>
            </a:fld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BDB3F8-6058-7B0A-E22B-2F16ACD5B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081" y="1033274"/>
            <a:ext cx="6104275" cy="30148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AB5109-965F-7672-D55C-04D57B099C6E}"/>
              </a:ext>
            </a:extLst>
          </p:cNvPr>
          <p:cNvSpPr txBox="1"/>
          <p:nvPr/>
        </p:nvSpPr>
        <p:spPr>
          <a:xfrm>
            <a:off x="908006" y="501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k-KZ" altLang="ru-KZ" sz="1800" b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Имидазолдың алкилдеу және </a:t>
            </a:r>
            <a:r>
              <a:rPr kumimoji="0" lang="ru-KZ" altLang="ru-KZ" sz="1800" b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ацил</a:t>
            </a:r>
            <a:r>
              <a:rPr kumimoji="0" lang="kk-KZ" altLang="ru-KZ" sz="1800" b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деу реакциялары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03317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6B9F50-97CC-AFBC-63D3-04250F8C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16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A4DF7D-F197-F6FE-2BF4-D668980F54AA}"/>
              </a:ext>
            </a:extLst>
          </p:cNvPr>
          <p:cNvSpPr txBox="1"/>
          <p:nvPr/>
        </p:nvSpPr>
        <p:spPr>
          <a:xfrm>
            <a:off x="723899" y="705535"/>
            <a:ext cx="956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Пиразолдардағы</a:t>
            </a:r>
            <a:r>
              <a:rPr lang="ru-RU" dirty="0"/>
              <a:t> </a:t>
            </a:r>
            <a:r>
              <a:rPr lang="ru-RU" dirty="0" err="1"/>
              <a:t>электрофильдік</a:t>
            </a:r>
            <a:r>
              <a:rPr lang="ru-RU" dirty="0"/>
              <a:t> </a:t>
            </a:r>
            <a:r>
              <a:rPr lang="ru-RU" dirty="0" err="1"/>
              <a:t>орынбасу</a:t>
            </a:r>
            <a:r>
              <a:rPr lang="ru-RU" dirty="0"/>
              <a:t> </a:t>
            </a:r>
            <a:r>
              <a:rPr lang="ru-RU" dirty="0" err="1"/>
              <a:t>реакциясы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жүретін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— 4-позиция.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F3249C-3932-E339-7451-DFA0FBD89C4D}"/>
              </a:ext>
            </a:extLst>
          </p:cNvPr>
          <p:cNvSpPr txBox="1"/>
          <p:nvPr/>
        </p:nvSpPr>
        <p:spPr>
          <a:xfrm>
            <a:off x="857250" y="1530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70C0"/>
                </a:solidFill>
              </a:rPr>
              <a:t>Э</a:t>
            </a:r>
            <a:r>
              <a:rPr lang="ru-RU" b="1" dirty="0" err="1">
                <a:solidFill>
                  <a:srgbClr val="0070C0"/>
                </a:solidFill>
              </a:rPr>
              <a:t>лектрофилдік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орынбасу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реакциялары</a:t>
            </a:r>
            <a:endParaRPr lang="ru-KZ" b="1" dirty="0">
              <a:solidFill>
                <a:srgbClr val="0070C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184E8E-E824-9BE3-03C0-3184379E0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686" y="1349374"/>
            <a:ext cx="6373114" cy="3810532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CA01E0C1-EDE2-3D00-E39B-DE00A29ADB0D}"/>
              </a:ext>
            </a:extLst>
          </p:cNvPr>
          <p:cNvSpPr txBox="1">
            <a:spLocks/>
          </p:cNvSpPr>
          <p:nvPr/>
        </p:nvSpPr>
        <p:spPr>
          <a:xfrm>
            <a:off x="723899" y="1349374"/>
            <a:ext cx="4038601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/>
              <a:t>Имидазол мен пиразол </a:t>
            </a:r>
            <a:r>
              <a:rPr lang="ru-RU" sz="1600" dirty="0" err="1"/>
              <a:t>сақиналарының</a:t>
            </a:r>
            <a:r>
              <a:rPr lang="ru-RU" sz="1600" dirty="0"/>
              <a:t> </a:t>
            </a:r>
            <a:r>
              <a:rPr lang="ru-RU" sz="1600" b="1" i="1" dirty="0" err="1"/>
              <a:t>ароматтылығы</a:t>
            </a:r>
            <a:r>
              <a:rPr lang="ru-RU" sz="1600" dirty="0"/>
              <a:t> </a:t>
            </a:r>
            <a:r>
              <a:rPr lang="ru-RU" sz="1600" dirty="0" err="1"/>
              <a:t>олардың</a:t>
            </a:r>
            <a:r>
              <a:rPr lang="ru-RU" sz="1600" dirty="0"/>
              <a:t> </a:t>
            </a:r>
            <a:r>
              <a:rPr lang="ru-RU" sz="1600" b="1" i="1" dirty="0" err="1"/>
              <a:t>тотығуға</a:t>
            </a:r>
            <a:r>
              <a:rPr lang="ru-RU" sz="1600" b="1" i="1" dirty="0"/>
              <a:t> </a:t>
            </a:r>
            <a:r>
              <a:rPr lang="ru-RU" sz="1600" b="1" i="1" dirty="0" err="1"/>
              <a:t>төзімді</a:t>
            </a:r>
            <a:r>
              <a:rPr lang="ru-RU" sz="1600" b="1" i="1" dirty="0"/>
              <a:t> </a:t>
            </a:r>
            <a:r>
              <a:rPr lang="ru-RU" sz="1600" dirty="0" err="1"/>
              <a:t>болуымен</a:t>
            </a:r>
            <a:r>
              <a:rPr lang="ru-RU" sz="1600" dirty="0"/>
              <a:t> ж/е </a:t>
            </a:r>
            <a:r>
              <a:rPr lang="ru-RU" sz="1600" b="1" i="1" dirty="0" err="1"/>
              <a:t>қосу</a:t>
            </a:r>
            <a:r>
              <a:rPr lang="ru-RU" sz="1600" b="1" i="1" dirty="0"/>
              <a:t> </a:t>
            </a:r>
            <a:r>
              <a:rPr lang="ru-RU" sz="1600" b="1" i="1" dirty="0" err="1"/>
              <a:t>реакцияларына</a:t>
            </a:r>
            <a:r>
              <a:rPr lang="ru-RU" sz="1600" b="1" i="1" dirty="0"/>
              <a:t> </a:t>
            </a:r>
            <a:r>
              <a:rPr lang="ru-RU" sz="1600" b="1" i="1" dirty="0" err="1"/>
              <a:t>бейімді</a:t>
            </a:r>
            <a:r>
              <a:rPr lang="ru-RU" sz="1600" b="1" i="1" dirty="0"/>
              <a:t> </a:t>
            </a:r>
            <a:r>
              <a:rPr lang="ru-RU" sz="1600" b="1" i="1" dirty="0" err="1"/>
              <a:t>болмауымен</a:t>
            </a:r>
            <a:r>
              <a:rPr lang="ru-RU" sz="1600" b="1" i="1" dirty="0"/>
              <a:t>,</a:t>
            </a:r>
            <a:r>
              <a:rPr lang="ru-RU" sz="1600" dirty="0"/>
              <a:t> </a:t>
            </a:r>
            <a:r>
              <a:rPr lang="ru-RU" sz="1600" dirty="0" err="1"/>
              <a:t>сондай-ақ</a:t>
            </a:r>
            <a:r>
              <a:rPr lang="ru-RU" sz="1600" dirty="0"/>
              <a:t> </a:t>
            </a:r>
            <a:r>
              <a:rPr lang="ru-RU" sz="1600" dirty="0" err="1"/>
              <a:t>олардың</a:t>
            </a:r>
            <a:r>
              <a:rPr lang="ru-RU" sz="1600" dirty="0"/>
              <a:t> </a:t>
            </a:r>
            <a:r>
              <a:rPr lang="ru-RU" sz="1600" b="1" i="1" dirty="0" err="1"/>
              <a:t>электрофильді</a:t>
            </a:r>
            <a:r>
              <a:rPr lang="ru-RU" sz="1600" b="1" i="1" dirty="0"/>
              <a:t> </a:t>
            </a:r>
            <a:r>
              <a:rPr lang="ru-RU" sz="1600" b="1" i="1" dirty="0" err="1"/>
              <a:t>орынбасу</a:t>
            </a:r>
            <a:r>
              <a:rPr lang="ru-RU" sz="1600" b="1" i="1" dirty="0"/>
              <a:t> </a:t>
            </a:r>
            <a:r>
              <a:rPr lang="ru-RU" sz="1600" dirty="0" err="1"/>
              <a:t>реакцияларына</a:t>
            </a:r>
            <a:r>
              <a:rPr lang="ru-RU" sz="1600" dirty="0"/>
              <a:t> </a:t>
            </a:r>
            <a:r>
              <a:rPr lang="ru-RU" sz="1600" dirty="0" err="1"/>
              <a:t>оңай</a:t>
            </a:r>
            <a:r>
              <a:rPr lang="ru-RU" sz="1600" dirty="0"/>
              <a:t> </a:t>
            </a:r>
            <a:r>
              <a:rPr lang="ru-RU" sz="1600" dirty="0" err="1"/>
              <a:t>түсуімен</a:t>
            </a:r>
            <a:r>
              <a:rPr lang="ru-RU" sz="1600" dirty="0"/>
              <a:t> </a:t>
            </a:r>
            <a:r>
              <a:rPr lang="ru-RU" sz="1600" dirty="0" err="1"/>
              <a:t>сипатталады</a:t>
            </a:r>
            <a:r>
              <a:rPr lang="ru-RU" sz="1600" dirty="0"/>
              <a:t>. </a:t>
            </a:r>
            <a:r>
              <a:rPr lang="ru-RU" sz="1600" dirty="0" err="1"/>
              <a:t>Екі</a:t>
            </a:r>
            <a:r>
              <a:rPr lang="ru-RU" sz="1600" dirty="0"/>
              <a:t> </a:t>
            </a:r>
            <a:r>
              <a:rPr lang="ru-RU" sz="1600" dirty="0" err="1"/>
              <a:t>циклде</a:t>
            </a:r>
            <a:r>
              <a:rPr lang="ru-RU" sz="1600" dirty="0"/>
              <a:t> де </a:t>
            </a:r>
            <a:r>
              <a:rPr lang="ru-RU" sz="1600" dirty="0" err="1"/>
              <a:t>электрофилдер</a:t>
            </a:r>
            <a:r>
              <a:rPr lang="ru-RU" sz="1600" dirty="0"/>
              <a:t> 4 </a:t>
            </a:r>
            <a:r>
              <a:rPr lang="ru-RU" sz="1600" dirty="0" err="1"/>
              <a:t>позицияға</a:t>
            </a:r>
            <a:r>
              <a:rPr lang="ru-RU" sz="1600" dirty="0"/>
              <a:t> </a:t>
            </a:r>
            <a:r>
              <a:rPr lang="ru-RU" sz="1600" dirty="0" err="1"/>
              <a:t>шабуыл</a:t>
            </a:r>
            <a:r>
              <a:rPr lang="ru-RU" sz="1600" dirty="0"/>
              <a:t> </a:t>
            </a:r>
            <a:r>
              <a:rPr lang="ru-RU" sz="1600" dirty="0" err="1"/>
              <a:t>жасайды</a:t>
            </a:r>
            <a:r>
              <a:rPr lang="ru-RU" sz="1600" dirty="0"/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err="1"/>
              <a:t>Алайда</a:t>
            </a:r>
            <a:r>
              <a:rPr lang="ru-RU" sz="1600" dirty="0"/>
              <a:t>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имидазол мен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пиразолдың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E+ -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агенттерге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 err="1"/>
              <a:t>қатысты</a:t>
            </a:r>
            <a:r>
              <a:rPr lang="ru-RU" sz="1600" dirty="0"/>
              <a:t> </a:t>
            </a:r>
            <a:r>
              <a:rPr lang="ru-RU" sz="1600" dirty="0" err="1"/>
              <a:t>реактивтілігі</a:t>
            </a:r>
            <a:r>
              <a:rPr lang="ru-RU" sz="1600" dirty="0"/>
              <a:t> </a:t>
            </a:r>
            <a:r>
              <a:rPr lang="ru-RU" sz="1600" dirty="0" err="1"/>
              <a:t>пирролға</a:t>
            </a:r>
            <a:r>
              <a:rPr lang="ru-RU" sz="1600" dirty="0"/>
              <a:t> </a:t>
            </a:r>
            <a:r>
              <a:rPr lang="ru-RU" sz="1600" dirty="0" err="1"/>
              <a:t>қарағанда</a:t>
            </a:r>
            <a:r>
              <a:rPr lang="ru-RU" sz="1600" dirty="0"/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төмен</a:t>
            </a:r>
            <a:r>
              <a:rPr lang="ru-RU" sz="1600" dirty="0"/>
              <a:t> </a:t>
            </a:r>
            <a:r>
              <a:rPr lang="ru-RU" sz="1600" dirty="0" err="1"/>
              <a:t>екенін</a:t>
            </a:r>
            <a:r>
              <a:rPr lang="ru-RU" sz="1600" dirty="0"/>
              <a:t> </a:t>
            </a:r>
            <a:r>
              <a:rPr lang="ru-RU" sz="1600" dirty="0" err="1"/>
              <a:t>ескеру</a:t>
            </a:r>
            <a:r>
              <a:rPr lang="ru-RU" sz="1600" dirty="0"/>
              <a:t> </a:t>
            </a:r>
            <a:r>
              <a:rPr lang="ru-RU" sz="1600" dirty="0" err="1"/>
              <a:t>қажет</a:t>
            </a:r>
            <a:r>
              <a:rPr lang="ru-RU" sz="1600" dirty="0"/>
              <a:t>,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ең</a:t>
            </a:r>
            <a:r>
              <a:rPr lang="ru-RU" sz="1600" dirty="0"/>
              <a:t> </a:t>
            </a:r>
            <a:r>
              <a:rPr lang="ru-RU" sz="1600" dirty="0" err="1"/>
              <a:t>алдымен</a:t>
            </a:r>
            <a:r>
              <a:rPr lang="ru-RU" sz="1600" dirty="0"/>
              <a:t> </a:t>
            </a:r>
            <a:r>
              <a:rPr lang="ru-RU" sz="1600" b="1" i="1" dirty="0" err="1"/>
              <a:t>циклдік</a:t>
            </a:r>
            <a:r>
              <a:rPr lang="ru-RU" sz="1600" b="1" i="1" dirty="0"/>
              <a:t> азот </a:t>
            </a:r>
            <a:r>
              <a:rPr lang="ru-RU" sz="1600" b="1" i="1" dirty="0" err="1"/>
              <a:t>атомының</a:t>
            </a:r>
            <a:r>
              <a:rPr lang="ru-RU" sz="1600" b="1" i="1" dirty="0"/>
              <a:t> </a:t>
            </a:r>
            <a:r>
              <a:rPr lang="ru-RU" sz="1600" dirty="0" err="1"/>
              <a:t>электронодонорлы</a:t>
            </a:r>
            <a:r>
              <a:rPr lang="ru-RU" sz="1600" dirty="0"/>
              <a:t> </a:t>
            </a:r>
            <a:r>
              <a:rPr lang="ru-RU" sz="1600" dirty="0" err="1"/>
              <a:t>әсерімен</a:t>
            </a:r>
            <a:r>
              <a:rPr lang="ru-RU" sz="1600" dirty="0"/>
              <a:t>, </a:t>
            </a:r>
            <a:r>
              <a:rPr lang="ru-RU" sz="1600" dirty="0" err="1"/>
              <a:t>сонымен</a:t>
            </a:r>
            <a:r>
              <a:rPr lang="ru-RU" sz="1600" dirty="0"/>
              <a:t> </a:t>
            </a:r>
            <a:r>
              <a:rPr lang="ru-RU" sz="1600" dirty="0" err="1"/>
              <a:t>қатар</a:t>
            </a:r>
            <a:r>
              <a:rPr lang="ru-RU" sz="1600" dirty="0"/>
              <a:t> </a:t>
            </a:r>
            <a:r>
              <a:rPr lang="en-US" sz="1600" b="1" i="1" dirty="0"/>
              <a:t>SN </a:t>
            </a:r>
            <a:r>
              <a:rPr lang="ru-RU" sz="1600" b="1" i="1" dirty="0" err="1"/>
              <a:t>көптеген</a:t>
            </a:r>
            <a:r>
              <a:rPr lang="ru-RU" sz="1600" b="1" i="1" dirty="0"/>
              <a:t> </a:t>
            </a:r>
            <a:r>
              <a:rPr lang="ru-RU" sz="1600" b="1" i="1" dirty="0" err="1"/>
              <a:t>реакциялары</a:t>
            </a:r>
            <a:r>
              <a:rPr lang="ru-RU" sz="1600" b="1" i="1" dirty="0"/>
              <a:t> </a:t>
            </a:r>
            <a:r>
              <a:rPr lang="ru-RU" sz="1600" b="1" i="1" dirty="0" err="1"/>
              <a:t>қатты</a:t>
            </a:r>
            <a:r>
              <a:rPr lang="ru-RU" sz="1600" b="1" i="1" dirty="0"/>
              <a:t> </a:t>
            </a:r>
            <a:r>
              <a:rPr lang="ru-RU" sz="1600" b="1" i="1" dirty="0" err="1"/>
              <a:t>қышқыл</a:t>
            </a:r>
            <a:r>
              <a:rPr lang="ru-RU" sz="1600" b="1" i="1" dirty="0"/>
              <a:t> </a:t>
            </a:r>
            <a:r>
              <a:rPr lang="ru-RU" sz="1600" b="1" i="1" dirty="0" err="1"/>
              <a:t>ортада</a:t>
            </a:r>
            <a:r>
              <a:rPr lang="ru-RU" sz="1600" dirty="0"/>
              <a:t> </a:t>
            </a:r>
            <a:r>
              <a:rPr lang="ru-RU" sz="1600" dirty="0" err="1"/>
              <a:t>жүретіндігімен</a:t>
            </a:r>
            <a:r>
              <a:rPr lang="ru-RU" sz="1600" dirty="0"/>
              <a:t> </a:t>
            </a:r>
            <a:r>
              <a:rPr lang="ru-RU" sz="1600" dirty="0" err="1"/>
              <a:t>байланысты</a:t>
            </a:r>
            <a:r>
              <a:rPr lang="ru-RU" sz="1600" dirty="0"/>
              <a:t>;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жағдайда</a:t>
            </a:r>
            <a:r>
              <a:rPr lang="ru-RU" sz="1600" dirty="0"/>
              <a:t> </a:t>
            </a:r>
            <a:r>
              <a:rPr lang="ru-RU" sz="1600" dirty="0" err="1"/>
              <a:t>азол</a:t>
            </a:r>
            <a:r>
              <a:rPr lang="ru-RU" sz="1600" dirty="0"/>
              <a:t> </a:t>
            </a:r>
            <a:r>
              <a:rPr lang="ru-RU" sz="1600" dirty="0" err="1"/>
              <a:t>сақинасы</a:t>
            </a:r>
            <a:r>
              <a:rPr lang="ru-RU" sz="1600" dirty="0"/>
              <a:t> </a:t>
            </a:r>
            <a:r>
              <a:rPr lang="ru-RU" sz="1600" dirty="0" err="1"/>
              <a:t>протонданып</a:t>
            </a:r>
            <a:r>
              <a:rPr lang="ru-RU" sz="1600" dirty="0"/>
              <a:t>, </a:t>
            </a:r>
            <a:r>
              <a:rPr lang="ru-RU" sz="1600" dirty="0" err="1"/>
              <a:t>сәйкес</a:t>
            </a:r>
            <a:r>
              <a:rPr lang="ru-RU" sz="1600" dirty="0"/>
              <a:t> </a:t>
            </a:r>
            <a:r>
              <a:rPr lang="ru-RU" sz="1600" dirty="0" err="1"/>
              <a:t>азолий</a:t>
            </a:r>
            <a:r>
              <a:rPr lang="ru-RU" sz="1600" dirty="0"/>
              <a:t> катионы </a:t>
            </a:r>
            <a:r>
              <a:rPr lang="ru-RU" sz="1600" dirty="0" err="1"/>
              <a:t>сияқты</a:t>
            </a:r>
            <a:r>
              <a:rPr lang="ru-RU" sz="1600" dirty="0"/>
              <a:t> </a:t>
            </a:r>
            <a:r>
              <a:rPr lang="ru-RU" sz="1600" dirty="0" err="1"/>
              <a:t>әрекет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r>
              <a:rPr lang="ru-RU" sz="1600" dirty="0"/>
              <a:t>.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765741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A577B7-B88B-71C6-0278-F7E03FB2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7515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442D9-DFCE-5AB4-959B-45D258DC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7172325" cy="749300"/>
          </a:xfrm>
        </p:spPr>
        <p:txBody>
          <a:bodyPr>
            <a:normAutofit/>
          </a:bodyPr>
          <a:lstStyle/>
          <a:p>
            <a:r>
              <a:rPr lang="kk-KZ" sz="1800" dirty="0">
                <a:latin typeface="+mn-lt"/>
              </a:rPr>
              <a:t>Сонымен қатар, имидазол мен пиразолда </a:t>
            </a:r>
            <a:r>
              <a:rPr lang="kk-KZ" sz="1800" i="1" dirty="0">
                <a:solidFill>
                  <a:srgbClr val="C00000"/>
                </a:solidFill>
                <a:latin typeface="+mn-lt"/>
              </a:rPr>
              <a:t>қышқылды протон </a:t>
            </a:r>
            <a:r>
              <a:rPr lang="kk-KZ" sz="1800" dirty="0">
                <a:latin typeface="+mn-lt"/>
              </a:rPr>
              <a:t>бар, сондықтан пиррол сияқты </a:t>
            </a:r>
            <a:r>
              <a:rPr lang="kk-KZ" sz="1800" i="1" dirty="0">
                <a:solidFill>
                  <a:srgbClr val="C00000"/>
                </a:solidFill>
                <a:latin typeface="+mn-lt"/>
              </a:rPr>
              <a:t>металл иондармен тұздарды </a:t>
            </a:r>
            <a:r>
              <a:rPr lang="kk-KZ" sz="1800" dirty="0">
                <a:latin typeface="+mn-lt"/>
              </a:rPr>
              <a:t>оңай түзеді.</a:t>
            </a:r>
            <a:endParaRPr lang="ru-KZ" sz="18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0E4B2F-B90C-CB7B-EEB0-36EBA3946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t="19400" r="30662" b="28729"/>
          <a:stretch>
            <a:fillRect/>
          </a:stretch>
        </p:blipFill>
        <p:spPr>
          <a:xfrm>
            <a:off x="1133474" y="1348488"/>
            <a:ext cx="3962401" cy="2655216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46EFDE1-9EC5-2A8E-38B1-F491787C8E33}"/>
              </a:ext>
            </a:extLst>
          </p:cNvPr>
          <p:cNvSpPr txBox="1">
            <a:spLocks/>
          </p:cNvSpPr>
          <p:nvPr/>
        </p:nvSpPr>
        <p:spPr>
          <a:xfrm>
            <a:off x="838199" y="4237766"/>
            <a:ext cx="84105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dirty="0">
                <a:latin typeface="+mn-lt"/>
              </a:rPr>
              <a:t>Алайда, </a:t>
            </a:r>
            <a:r>
              <a:rPr lang="kk-KZ" sz="1800" dirty="0">
                <a:solidFill>
                  <a:schemeClr val="accent1"/>
                </a:solidFill>
                <a:latin typeface="+mn-lt"/>
              </a:rPr>
              <a:t>имидазол мен пиразолдың </a:t>
            </a:r>
            <a:r>
              <a:rPr lang="kk-KZ" sz="1800" b="1" i="1" dirty="0">
                <a:latin typeface="+mn-lt"/>
              </a:rPr>
              <a:t>қышқылдық қасиеттері сәл күштірек болады</a:t>
            </a:r>
            <a:r>
              <a:rPr lang="kk-KZ" sz="1800" dirty="0">
                <a:latin typeface="+mn-lt"/>
              </a:rPr>
              <a:t>.Бұны </a:t>
            </a:r>
            <a:r>
              <a:rPr lang="kk-KZ" sz="1800" b="1" i="1" dirty="0">
                <a:latin typeface="+mn-lt"/>
              </a:rPr>
              <a:t>екінші азол азотының </a:t>
            </a:r>
            <a:r>
              <a:rPr lang="kk-KZ" sz="1800" dirty="0">
                <a:latin typeface="+mn-lt"/>
              </a:rPr>
              <a:t>электрондық акцепторлы әсерімен түсіндіруге болады</a:t>
            </a:r>
            <a:endParaRPr lang="ru-KZ" sz="18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50D09C6-64C9-632C-8E79-532CAC5B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18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1768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B72B18-6512-556E-3FD9-41249155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19</a:t>
            </a:fld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9C295F-B68B-F320-2762-6F96521BD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48" y="136525"/>
            <a:ext cx="9878804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0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77C31-B5DC-517B-981F-E8F63A2B1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70" y="227717"/>
            <a:ext cx="9800493" cy="653195"/>
          </a:xfrm>
        </p:spPr>
        <p:txBody>
          <a:bodyPr>
            <a:noAutofit/>
          </a:bodyPr>
          <a:lstStyle/>
          <a:p>
            <a:pPr algn="ctr"/>
            <a:br>
              <a:rPr lang="ru-RU" sz="2400" b="1" dirty="0">
                <a:solidFill>
                  <a:srgbClr val="C00000"/>
                </a:solidFill>
                <a:latin typeface="+mn-lt"/>
              </a:rPr>
            </a:b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Екі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немесе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одан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да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көп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гетероатомды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бес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мүшелі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гетероциклдар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: имидазол </a:t>
            </a:r>
            <a:r>
              <a:rPr lang="ru-RU" sz="2400" b="1" dirty="0" err="1">
                <a:solidFill>
                  <a:srgbClr val="C00000"/>
                </a:solidFill>
                <a:latin typeface="+mn-lt"/>
              </a:rPr>
              <a:t>және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 пиразол</a:t>
            </a:r>
            <a:endParaRPr lang="ru-KZ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320AAE-B6F7-122A-62DF-5139B188E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640" y="2050202"/>
            <a:ext cx="4243297" cy="14224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AED4C9-F381-4599-F681-70217C8585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35"/>
          <a:stretch>
            <a:fillRect/>
          </a:stretch>
        </p:blipFill>
        <p:spPr>
          <a:xfrm>
            <a:off x="7470393" y="4263589"/>
            <a:ext cx="4112544" cy="134663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D0B6E91-32D0-D7B5-4639-263F93D462A2}"/>
              </a:ext>
            </a:extLst>
          </p:cNvPr>
          <p:cNvSpPr txBox="1">
            <a:spLocks/>
          </p:cNvSpPr>
          <p:nvPr/>
        </p:nvSpPr>
        <p:spPr>
          <a:xfrm>
            <a:off x="947370" y="1464240"/>
            <a:ext cx="5733271" cy="27993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dirty="0">
                <a:latin typeface="+mn-lt"/>
              </a:rPr>
              <a:t>Осы </a:t>
            </a:r>
            <a:r>
              <a:rPr lang="ru-RU" sz="1800" dirty="0" err="1">
                <a:latin typeface="+mn-lt"/>
              </a:rPr>
              <a:t>ароматты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қосылыстар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класының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өкілдерінің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гетероциклдік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сақинасында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бір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немесе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бірнеше</a:t>
            </a:r>
            <a:r>
              <a:rPr lang="ru-RU" sz="1800" dirty="0">
                <a:latin typeface="+mn-lt"/>
              </a:rPr>
              <a:t> азот </a:t>
            </a:r>
            <a:r>
              <a:rPr lang="ru-RU" sz="1800" dirty="0" err="1">
                <a:latin typeface="+mn-lt"/>
              </a:rPr>
              <a:t>атомдары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болады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және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оларды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АЗОЛ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деп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атайды</a:t>
            </a:r>
            <a:r>
              <a:rPr lang="ru-RU" sz="1800" dirty="0">
                <a:latin typeface="+mn-lt"/>
              </a:rPr>
              <a:t>.</a:t>
            </a:r>
            <a:endParaRPr lang="en-US" sz="1800" dirty="0">
              <a:latin typeface="+mn-lt"/>
            </a:endParaRPr>
          </a:p>
          <a:p>
            <a:pPr algn="just"/>
            <a:endParaRPr lang="ru-RU" sz="1800" dirty="0">
              <a:latin typeface="+mn-lt"/>
            </a:endParaRPr>
          </a:p>
          <a:p>
            <a:pPr algn="just"/>
            <a:r>
              <a:rPr lang="ru-RU" sz="1800" dirty="0">
                <a:latin typeface="+mn-lt"/>
              </a:rPr>
              <a:t>Егер </a:t>
            </a:r>
            <a:r>
              <a:rPr lang="ru-RU" sz="1800" b="1" i="1" dirty="0">
                <a:latin typeface="+mn-lt"/>
              </a:rPr>
              <a:t>фуран, тиофен н/е пиррол </a:t>
            </a:r>
            <a:r>
              <a:rPr lang="ru-RU" sz="1800" dirty="0" err="1">
                <a:latin typeface="+mn-lt"/>
              </a:rPr>
              <a:t>формулаларында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СН-</a:t>
            </a:r>
            <a:r>
              <a:rPr lang="ru-RU" sz="1800" b="1" dirty="0" err="1">
                <a:latin typeface="+mn-lt"/>
              </a:rPr>
              <a:t>тобы</a:t>
            </a:r>
            <a:r>
              <a:rPr lang="ru-RU" sz="1800" b="1" dirty="0">
                <a:latin typeface="+mn-lt"/>
              </a:rPr>
              <a:t> азот </a:t>
            </a:r>
            <a:r>
              <a:rPr lang="ru-RU" sz="1800" b="1" dirty="0" err="1">
                <a:latin typeface="+mn-lt"/>
              </a:rPr>
              <a:t>атомымен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алмастырылса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онда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азолдардың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маңызды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өкілдерінің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формулалары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алынады</a:t>
            </a:r>
            <a:r>
              <a:rPr lang="ru-RU" sz="1800" dirty="0">
                <a:latin typeface="+mn-lt"/>
              </a:rPr>
              <a:t>.</a:t>
            </a:r>
            <a:endParaRPr lang="en-US" sz="1800" dirty="0">
              <a:latin typeface="+mn-lt"/>
            </a:endParaRPr>
          </a:p>
          <a:p>
            <a:pPr algn="just"/>
            <a:endParaRPr lang="ru-RU" sz="1800" b="1" i="1" dirty="0">
              <a:latin typeface="+mn-lt"/>
            </a:endParaRPr>
          </a:p>
          <a:p>
            <a:pPr algn="just"/>
            <a:r>
              <a:rPr lang="ru-RU" sz="1800" b="1" i="1" dirty="0">
                <a:latin typeface="+mn-lt"/>
              </a:rPr>
              <a:t>СН-</a:t>
            </a:r>
            <a:r>
              <a:rPr lang="ru-RU" sz="1800" b="1" i="1" dirty="0" err="1">
                <a:latin typeface="+mn-lt"/>
              </a:rPr>
              <a:t>тобын</a:t>
            </a:r>
            <a:r>
              <a:rPr lang="ru-RU" sz="1800" b="1" i="1" dirty="0">
                <a:latin typeface="+mn-lt"/>
              </a:rPr>
              <a:t> 3-ші позиция </a:t>
            </a:r>
            <a:r>
              <a:rPr lang="ru-RU" sz="1800" dirty="0" err="1">
                <a:latin typeface="+mn-lt"/>
              </a:rPr>
              <a:t>бойынша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ауыстырғанда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>
                <a:solidFill>
                  <a:srgbClr val="00B050"/>
                </a:solidFill>
                <a:latin typeface="+mn-lt"/>
              </a:rPr>
              <a:t>оксазол, имидазол </a:t>
            </a:r>
            <a:r>
              <a:rPr lang="ru-RU" sz="1800" dirty="0" err="1">
                <a:latin typeface="+mn-lt"/>
              </a:rPr>
              <a:t>және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solidFill>
                  <a:srgbClr val="00B050"/>
                </a:solidFill>
                <a:latin typeface="+mn-lt"/>
              </a:rPr>
              <a:t>тиазол</a:t>
            </a:r>
            <a:r>
              <a:rPr lang="ru-RU" sz="1800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сәйкесінше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түзіледі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оларды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1,3-АЗОЛДАР </a:t>
            </a:r>
            <a:r>
              <a:rPr lang="ru-RU" sz="1800" dirty="0" err="1">
                <a:latin typeface="+mn-lt"/>
              </a:rPr>
              <a:t>д.а</a:t>
            </a:r>
            <a:r>
              <a:rPr lang="ru-RU" sz="1800" dirty="0">
                <a:latin typeface="+mn-lt"/>
              </a:rPr>
              <a:t>.</a:t>
            </a:r>
            <a:endParaRPr lang="ru-KZ" sz="1800" dirty="0">
              <a:latin typeface="+mn-lt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2848A1A6-8EC6-5544-28D0-FDA64233E506}"/>
              </a:ext>
            </a:extLst>
          </p:cNvPr>
          <p:cNvSpPr txBox="1">
            <a:spLocks/>
          </p:cNvSpPr>
          <p:nvPr/>
        </p:nvSpPr>
        <p:spPr>
          <a:xfrm>
            <a:off x="1023570" y="4846917"/>
            <a:ext cx="5733271" cy="99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i="1" dirty="0">
                <a:latin typeface="+mn-lt"/>
              </a:rPr>
              <a:t>СН-</a:t>
            </a:r>
            <a:r>
              <a:rPr lang="ru-RU" sz="1800" b="1" i="1" dirty="0" err="1">
                <a:latin typeface="+mn-lt"/>
              </a:rPr>
              <a:t>тобын</a:t>
            </a:r>
            <a:r>
              <a:rPr lang="ru-RU" sz="1800" b="1" i="1" dirty="0">
                <a:latin typeface="+mn-lt"/>
              </a:rPr>
              <a:t> 2-ші позиция </a:t>
            </a:r>
            <a:r>
              <a:rPr lang="ru-RU" sz="1800" dirty="0" err="1">
                <a:latin typeface="+mn-lt"/>
              </a:rPr>
              <a:t>бойынша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ауыстырғанда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+mn-lt"/>
              </a:rPr>
              <a:t>изоксазол</a:t>
            </a:r>
            <a:r>
              <a:rPr lang="ru-RU" sz="1800" b="1" dirty="0">
                <a:solidFill>
                  <a:srgbClr val="00B050"/>
                </a:solidFill>
                <a:latin typeface="+mn-lt"/>
              </a:rPr>
              <a:t>, пиразол </a:t>
            </a:r>
            <a:r>
              <a:rPr lang="ru-RU" sz="1800" b="1" dirty="0" err="1">
                <a:latin typeface="+mn-lt"/>
              </a:rPr>
              <a:t>және</a:t>
            </a:r>
            <a:r>
              <a:rPr lang="ru-RU" sz="1800" b="1" dirty="0">
                <a:latin typeface="+mn-lt"/>
              </a:rPr>
              <a:t> </a:t>
            </a:r>
            <a:r>
              <a:rPr lang="ru-RU" sz="1800" b="1" dirty="0" err="1">
                <a:solidFill>
                  <a:srgbClr val="00B050"/>
                </a:solidFill>
                <a:latin typeface="+mn-lt"/>
              </a:rPr>
              <a:t>изотиазолға</a:t>
            </a:r>
            <a:r>
              <a:rPr lang="ru-RU" sz="1800" b="1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әкеледі</a:t>
            </a:r>
            <a:r>
              <a:rPr lang="ru-RU" sz="1800" dirty="0">
                <a:latin typeface="+mn-lt"/>
              </a:rPr>
              <a:t> –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1,2-АЗОЛДАР.</a:t>
            </a:r>
            <a:endParaRPr lang="ru-KZ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F42EA-7F8E-0027-DBC9-D30425564B87}"/>
              </a:ext>
            </a:extLst>
          </p:cNvPr>
          <p:cNvSpPr txBox="1"/>
          <p:nvPr/>
        </p:nvSpPr>
        <p:spPr>
          <a:xfrm>
            <a:off x="8296275" y="1487232"/>
            <a:ext cx="1847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1,3-АЗОЛДАР</a:t>
            </a:r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91F78-5DF7-8928-EE20-58A67DEEC1D5}"/>
              </a:ext>
            </a:extLst>
          </p:cNvPr>
          <p:cNvSpPr txBox="1"/>
          <p:nvPr/>
        </p:nvSpPr>
        <p:spPr>
          <a:xfrm>
            <a:off x="8532602" y="3734685"/>
            <a:ext cx="1857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1,2-АЗОЛДАР</a:t>
            </a:r>
            <a:endParaRPr lang="ru-KZ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93DA470-1698-2DDE-3F3A-F078B789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417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AC365-76AC-83FF-14CB-AF8FA254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51" y="0"/>
            <a:ext cx="10515600" cy="1325563"/>
          </a:xfrm>
        </p:spPr>
        <p:txBody>
          <a:bodyPr>
            <a:normAutofit/>
          </a:bodyPr>
          <a:lstStyle/>
          <a:p>
            <a:br>
              <a:rPr lang="ru-RU" sz="2800" dirty="0">
                <a:solidFill>
                  <a:srgbClr val="C00000"/>
                </a:solidFill>
                <a:latin typeface="+mn-lt"/>
              </a:rPr>
            </a:br>
            <a:r>
              <a:rPr lang="ru-RU" sz="2800" dirty="0" err="1">
                <a:solidFill>
                  <a:srgbClr val="C00000"/>
                </a:solidFill>
                <a:latin typeface="+mn-lt"/>
              </a:rPr>
              <a:t>Азолдардың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биологиялық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активті</a:t>
            </a:r>
            <a:r>
              <a:rPr lang="ru-RU" sz="28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+mn-lt"/>
              </a:rPr>
              <a:t>туындылары</a:t>
            </a:r>
            <a:endParaRPr lang="ru-KZ" sz="2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41C09B-0699-38F6-D00C-382ABEED3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6649" y="-897265"/>
            <a:ext cx="3207431" cy="1794530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4926804-81EC-6014-5E0F-341CB041CECF}"/>
              </a:ext>
            </a:extLst>
          </p:cNvPr>
          <p:cNvSpPr txBox="1">
            <a:spLocks/>
          </p:cNvSpPr>
          <p:nvPr/>
        </p:nvSpPr>
        <p:spPr>
          <a:xfrm>
            <a:off x="527613" y="1523529"/>
            <a:ext cx="11429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latin typeface="+mn-lt"/>
              </a:rPr>
              <a:t>Имидазол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+mn-lt"/>
              </a:rPr>
              <a:t>гистидиннің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құрамына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кіреді</a:t>
            </a:r>
            <a:r>
              <a:rPr lang="ru-RU" sz="2400" dirty="0">
                <a:latin typeface="+mn-lt"/>
              </a:rPr>
              <a:t> - </a:t>
            </a:r>
            <a:r>
              <a:rPr lang="ru-RU" sz="2400" dirty="0" err="1">
                <a:latin typeface="+mn-lt"/>
              </a:rPr>
              <a:t>маңызды</a:t>
            </a:r>
            <a:r>
              <a:rPr lang="ru-RU" sz="2400" dirty="0">
                <a:latin typeface="+mn-lt"/>
              </a:rPr>
              <a:t> амин </a:t>
            </a:r>
            <a:r>
              <a:rPr lang="ru-RU" sz="2400" dirty="0" err="1">
                <a:latin typeface="+mn-lt"/>
              </a:rPr>
              <a:t>қышқылы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Гистидидиннен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Гистамин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түзіледі</a:t>
            </a:r>
            <a:r>
              <a:rPr lang="ru-RU" sz="2400" dirty="0">
                <a:latin typeface="+mn-lt"/>
              </a:rPr>
              <a:t>. Ол </a:t>
            </a:r>
            <a:r>
              <a:rPr lang="ru-RU" sz="2400" dirty="0" err="1">
                <a:latin typeface="+mn-lt"/>
              </a:rPr>
              <a:t>гормоналды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әсер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етеді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медиаторлық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функцияларды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орындайды</a:t>
            </a:r>
            <a:r>
              <a:rPr lang="ru-RU" sz="2400" dirty="0">
                <a:latin typeface="+mn-lt"/>
              </a:rPr>
              <a:t>. </a:t>
            </a:r>
            <a:r>
              <a:rPr lang="ru-RU" sz="2400" dirty="0" err="1">
                <a:latin typeface="+mn-lt"/>
              </a:rPr>
              <a:t>Ағзада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байланысқан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түрінде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болады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қабыну</a:t>
            </a:r>
            <a:r>
              <a:rPr lang="ru-RU" sz="2400" dirty="0">
                <a:latin typeface="+mn-lt"/>
              </a:rPr>
              <a:t> ж/е аллергия </a:t>
            </a:r>
            <a:r>
              <a:rPr lang="ru-RU" sz="2400" dirty="0" err="1">
                <a:latin typeface="+mn-lt"/>
              </a:rPr>
              <a:t>кезінде</a:t>
            </a:r>
            <a:r>
              <a:rPr lang="ru-RU" sz="2400" dirty="0">
                <a:latin typeface="+mn-lt"/>
              </a:rPr>
              <a:t>, </a:t>
            </a:r>
            <a:r>
              <a:rPr lang="ru-RU" sz="2400" dirty="0" err="1">
                <a:latin typeface="+mn-lt"/>
              </a:rPr>
              <a:t>сонымен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қатар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анафилактикалық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шокта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қанға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шығады</a:t>
            </a:r>
            <a:r>
              <a:rPr lang="ru-RU" sz="2400" dirty="0">
                <a:latin typeface="+mn-lt"/>
              </a:rPr>
              <a:t>. </a:t>
            </a:r>
            <a:r>
              <a:rPr lang="ru-RU" sz="2400" b="1" dirty="0" err="1">
                <a:latin typeface="+mn-lt"/>
              </a:rPr>
              <a:t>Тиазол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В1-тиамин </a:t>
            </a:r>
            <a:r>
              <a:rPr lang="ru-RU" sz="2400" dirty="0" err="1">
                <a:latin typeface="+mn-lt"/>
              </a:rPr>
              <a:t>витаминнің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негізін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құрайды</a:t>
            </a:r>
            <a:r>
              <a:rPr lang="ru-RU" sz="2400" dirty="0">
                <a:latin typeface="+mn-lt"/>
              </a:rPr>
              <a:t>.</a:t>
            </a:r>
            <a:endParaRPr lang="ru-KZ" sz="24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B51AAC-1C39-D77E-585B-D3E4425708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1" t="7335"/>
          <a:stretch>
            <a:fillRect/>
          </a:stretch>
        </p:blipFill>
        <p:spPr>
          <a:xfrm>
            <a:off x="740779" y="4008908"/>
            <a:ext cx="6937804" cy="1481559"/>
          </a:xfrm>
          <a:prstGeom prst="rect">
            <a:avLst/>
          </a:prstGeom>
          <a:ln>
            <a:solidFill>
              <a:schemeClr val="dk1"/>
            </a:solidFill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7E754E-D371-7855-50A4-10D10A85C70B}"/>
              </a:ext>
            </a:extLst>
          </p:cNvPr>
          <p:cNvSpPr/>
          <p:nvPr/>
        </p:nvSpPr>
        <p:spPr>
          <a:xfrm>
            <a:off x="8229600" y="3429000"/>
            <a:ext cx="3846653" cy="2775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C00000"/>
                </a:solidFill>
              </a:rPr>
              <a:t>В</a:t>
            </a:r>
            <a:r>
              <a:rPr lang="en-US" sz="1100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C00000"/>
                </a:solidFill>
              </a:rPr>
              <a:t>(</a:t>
            </a:r>
            <a:r>
              <a:rPr lang="kk-KZ" dirty="0">
                <a:solidFill>
                  <a:srgbClr val="C00000"/>
                </a:solidFill>
              </a:rPr>
              <a:t>тиамин</a:t>
            </a:r>
            <a:r>
              <a:rPr lang="en-US" dirty="0">
                <a:solidFill>
                  <a:srgbClr val="C00000"/>
                </a:solidFill>
              </a:rPr>
              <a:t>)</a:t>
            </a:r>
            <a:r>
              <a:rPr lang="kk-KZ" dirty="0">
                <a:solidFill>
                  <a:srgbClr val="C00000"/>
                </a:solidFill>
              </a:rPr>
              <a:t> </a:t>
            </a:r>
            <a:r>
              <a:rPr lang="kk-KZ" dirty="0"/>
              <a:t>антиневритті</a:t>
            </a:r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ctr"/>
            <a:endParaRPr lang="kk-KZ" dirty="0"/>
          </a:p>
          <a:p>
            <a:pPr algn="just"/>
            <a:r>
              <a:rPr lang="ru-RU" dirty="0" err="1"/>
              <a:t>Тәуліктік</a:t>
            </a:r>
            <a:r>
              <a:rPr lang="ru-RU" dirty="0"/>
              <a:t> </a:t>
            </a:r>
            <a:r>
              <a:rPr lang="ru-RU" dirty="0" err="1"/>
              <a:t>қажеттілік</a:t>
            </a:r>
            <a:r>
              <a:rPr lang="ru-RU" dirty="0"/>
              <a:t>: 1,0–2,0 мг </a:t>
            </a:r>
            <a:r>
              <a:rPr lang="ru-RU" dirty="0" err="1"/>
              <a:t>Көздері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дән</a:t>
            </a:r>
            <a:r>
              <a:rPr lang="ru-RU" dirty="0"/>
              <a:t> </a:t>
            </a:r>
            <a:r>
              <a:rPr lang="ru-RU" dirty="0" err="1"/>
              <a:t>қабығы</a:t>
            </a:r>
            <a:r>
              <a:rPr lang="ru-RU" dirty="0"/>
              <a:t> (</a:t>
            </a:r>
            <a:r>
              <a:rPr lang="ru-RU" dirty="0" err="1"/>
              <a:t>кебек</a:t>
            </a:r>
            <a:r>
              <a:rPr lang="ru-RU" dirty="0"/>
              <a:t>), </a:t>
            </a:r>
            <a:r>
              <a:rPr lang="ru-RU" dirty="0" err="1"/>
              <a:t>күріш</a:t>
            </a:r>
            <a:r>
              <a:rPr lang="ru-RU" dirty="0"/>
              <a:t>, </a:t>
            </a:r>
            <a:r>
              <a:rPr lang="ru-RU" dirty="0" err="1"/>
              <a:t>дәнді</a:t>
            </a:r>
            <a:r>
              <a:rPr lang="ru-RU" dirty="0"/>
              <a:t> </a:t>
            </a:r>
            <a:r>
              <a:rPr lang="ru-RU" dirty="0" err="1"/>
              <a:t>нан</a:t>
            </a:r>
            <a:r>
              <a:rPr lang="ru-RU" dirty="0"/>
              <a:t> </a:t>
            </a:r>
            <a:r>
              <a:rPr lang="ru-RU" dirty="0" err="1"/>
              <a:t>өнімдері</a:t>
            </a:r>
            <a:r>
              <a:rPr lang="ru-RU" dirty="0"/>
              <a:t>, </a:t>
            </a:r>
            <a:r>
              <a:rPr lang="ru-RU" dirty="0" err="1"/>
              <a:t>бұршақ</a:t>
            </a:r>
            <a:r>
              <a:rPr lang="ru-RU" dirty="0"/>
              <a:t>, </a:t>
            </a:r>
            <a:r>
              <a:rPr lang="ru-RU" dirty="0" err="1"/>
              <a:t>ашытқы</a:t>
            </a:r>
            <a:r>
              <a:rPr lang="ru-RU" dirty="0"/>
              <a:t>.</a:t>
            </a:r>
          </a:p>
          <a:p>
            <a:pPr algn="ctr"/>
            <a:endParaRPr lang="kk-KZ" dirty="0"/>
          </a:p>
          <a:p>
            <a:pPr algn="ctr"/>
            <a:endParaRPr lang="ru-KZ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68B8A7-D296-77CD-C5E7-BCF831DAC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685" y="3844687"/>
            <a:ext cx="1991003" cy="90500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13430C-D820-20AE-A432-767363970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20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0835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844650-B663-A7A8-6075-483B5A55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21</a:t>
            </a:fld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11C6E7-FC96-6774-5AA9-9BA5EBEB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4" y="1782843"/>
            <a:ext cx="4456968" cy="26336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4EB13B-DE6D-12A2-468D-05436610B013}"/>
              </a:ext>
            </a:extLst>
          </p:cNvPr>
          <p:cNvSpPr txBox="1"/>
          <p:nvPr/>
        </p:nvSpPr>
        <p:spPr>
          <a:xfrm>
            <a:off x="857250" y="321301"/>
            <a:ext cx="50470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Имидазол БАҚ-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дың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кең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ауқымында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болады</a:t>
            </a:r>
            <a:endParaRPr lang="ru-KZ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034BE2-2D88-5A8F-0B8E-28F03F817F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81" t="63385" r="26532" b="7675"/>
          <a:stretch>
            <a:fillRect/>
          </a:stretch>
        </p:blipFill>
        <p:spPr>
          <a:xfrm>
            <a:off x="5430171" y="3029170"/>
            <a:ext cx="5238750" cy="1123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CA1E5C-9655-2029-F774-2510513D7F2A}"/>
              </a:ext>
            </a:extLst>
          </p:cNvPr>
          <p:cNvSpPr txBox="1"/>
          <p:nvPr/>
        </p:nvSpPr>
        <p:spPr>
          <a:xfrm>
            <a:off x="5430171" y="4512672"/>
            <a:ext cx="50107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Гистамин </a:t>
            </a:r>
            <a:r>
              <a:rPr lang="ru-RU" sz="1400" dirty="0"/>
              <a:t>-  </a:t>
            </a:r>
            <a:r>
              <a:rPr lang="ru-RU" sz="1400" dirty="0" err="1"/>
              <a:t>аллергиялық</a:t>
            </a:r>
            <a:r>
              <a:rPr lang="ru-RU" sz="1400" dirty="0"/>
              <a:t> </a:t>
            </a:r>
            <a:r>
              <a:rPr lang="ru-RU" sz="1400" dirty="0" err="1"/>
              <a:t>реакциялар</a:t>
            </a:r>
            <a:r>
              <a:rPr lang="ru-RU" sz="1400" dirty="0"/>
              <a:t> мен </a:t>
            </a:r>
            <a:r>
              <a:rPr lang="ru-RU" sz="1400" dirty="0" err="1"/>
              <a:t>қабыну</a:t>
            </a:r>
            <a:r>
              <a:rPr lang="ru-RU" sz="1400" dirty="0"/>
              <a:t> </a:t>
            </a:r>
            <a:r>
              <a:rPr lang="ru-RU" sz="1400" dirty="0" err="1"/>
              <a:t>үрдістеріне</a:t>
            </a:r>
            <a:r>
              <a:rPr lang="ru-RU" sz="1400" dirty="0"/>
              <a:t> </a:t>
            </a:r>
            <a:r>
              <a:rPr lang="ru-RU" sz="1400" dirty="0" err="1"/>
              <a:t>қатысады</a:t>
            </a:r>
            <a:r>
              <a:rPr lang="ru-RU" sz="1400" dirty="0"/>
              <a:t>, </a:t>
            </a:r>
            <a:r>
              <a:rPr lang="ru-RU" sz="1400" dirty="0" err="1"/>
              <a:t>қан</a:t>
            </a:r>
            <a:r>
              <a:rPr lang="ru-RU" sz="1400" dirty="0"/>
              <a:t> </a:t>
            </a:r>
            <a:r>
              <a:rPr lang="ru-RU" sz="1400" dirty="0" err="1"/>
              <a:t>тамырларын</a:t>
            </a:r>
            <a:r>
              <a:rPr lang="ru-RU" sz="1400" dirty="0"/>
              <a:t> </a:t>
            </a:r>
            <a:r>
              <a:rPr lang="ru-RU" sz="1400" dirty="0" err="1"/>
              <a:t>кеңейтеді</a:t>
            </a:r>
            <a:r>
              <a:rPr lang="ru-RU" sz="1400" dirty="0"/>
              <a:t>, </a:t>
            </a:r>
            <a:r>
              <a:rPr lang="ru-RU" sz="1400" dirty="0" err="1"/>
              <a:t>асқазан</a:t>
            </a:r>
            <a:r>
              <a:rPr lang="ru-RU" sz="1400" dirty="0"/>
              <a:t> </a:t>
            </a:r>
            <a:r>
              <a:rPr lang="ru-RU" sz="1400" dirty="0" err="1"/>
              <a:t>сөлінің</a:t>
            </a:r>
            <a:r>
              <a:rPr lang="ru-RU" sz="1400" dirty="0"/>
              <a:t> </a:t>
            </a:r>
            <a:r>
              <a:rPr lang="ru-RU" sz="1400" dirty="0" err="1"/>
              <a:t>бөлінуін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жүйке</a:t>
            </a:r>
            <a:r>
              <a:rPr lang="ru-RU" sz="1400" dirty="0"/>
              <a:t> </a:t>
            </a:r>
            <a:r>
              <a:rPr lang="ru-RU" sz="1400" dirty="0" err="1"/>
              <a:t>импульстерінің</a:t>
            </a:r>
            <a:r>
              <a:rPr lang="ru-RU" sz="1400" dirty="0"/>
              <a:t> </a:t>
            </a:r>
            <a:r>
              <a:rPr lang="ru-RU" sz="1400" dirty="0" err="1"/>
              <a:t>берілуін</a:t>
            </a:r>
            <a:r>
              <a:rPr lang="ru-RU" sz="1400" dirty="0"/>
              <a:t> </a:t>
            </a:r>
            <a:r>
              <a:rPr lang="ru-RU" sz="1400" dirty="0" err="1"/>
              <a:t>реттейді</a:t>
            </a:r>
            <a:r>
              <a:rPr lang="ru-RU" sz="1400" dirty="0"/>
              <a:t>.</a:t>
            </a:r>
            <a:endParaRPr lang="ru-KZ" sz="1400" dirty="0"/>
          </a:p>
        </p:txBody>
      </p:sp>
      <p:pic>
        <p:nvPicPr>
          <p:cNvPr id="4098" name="Picture 2" descr="Молекулы 28 00838 г027">
            <a:extLst>
              <a:ext uri="{FF2B5EF4-FFF2-40B4-BE49-F238E27FC236}">
                <a16:creationId xmlns:a16="http://schemas.microsoft.com/office/drawing/2014/main" id="{A1C5DD74-1B29-848F-7845-9B4A72BF0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52"/>
          <a:stretch>
            <a:fillRect/>
          </a:stretch>
        </p:blipFill>
        <p:spPr bwMode="auto">
          <a:xfrm>
            <a:off x="4630072" y="685963"/>
            <a:ext cx="6610961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50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89B3061-9E2A-D27F-AB86-B26C0388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22</a:t>
            </a:fld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F8DE35-D0BB-265D-5DBA-28BBFDAD3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412"/>
          <a:stretch>
            <a:fillRect/>
          </a:stretch>
        </p:blipFill>
        <p:spPr>
          <a:xfrm>
            <a:off x="1062037" y="396161"/>
            <a:ext cx="7391400" cy="23868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357AF-E7A3-607B-CCAC-921D0703A5DF}"/>
              </a:ext>
            </a:extLst>
          </p:cNvPr>
          <p:cNvSpPr txBox="1"/>
          <p:nvPr/>
        </p:nvSpPr>
        <p:spPr>
          <a:xfrm>
            <a:off x="6505573" y="3428999"/>
            <a:ext cx="2676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Қатерлі</a:t>
            </a:r>
            <a:r>
              <a:rPr lang="ru-RU" dirty="0"/>
              <a:t> </a:t>
            </a:r>
            <a:r>
              <a:rPr lang="ru-RU" dirty="0" err="1"/>
              <a:t>ісікке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белсенділік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endParaRPr lang="ru-K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E57FD-5704-FD57-B153-DADF4E5C40D2}"/>
              </a:ext>
            </a:extLst>
          </p:cNvPr>
          <p:cNvSpPr txBox="1"/>
          <p:nvPr/>
        </p:nvSpPr>
        <p:spPr>
          <a:xfrm>
            <a:off x="714375" y="3337085"/>
            <a:ext cx="2200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Ксеростомия мен </a:t>
            </a:r>
            <a:r>
              <a:rPr lang="ru-RU" dirty="0" err="1"/>
              <a:t>глаукоманы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FA983-92D0-53C7-83BF-2A6CF609E826}"/>
              </a:ext>
            </a:extLst>
          </p:cNvPr>
          <p:cNvSpPr txBox="1"/>
          <p:nvPr/>
        </p:nvSpPr>
        <p:spPr>
          <a:xfrm>
            <a:off x="3419474" y="3429000"/>
            <a:ext cx="2676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Қатерлі</a:t>
            </a:r>
            <a:r>
              <a:rPr lang="ru-RU" dirty="0"/>
              <a:t> </a:t>
            </a:r>
            <a:r>
              <a:rPr lang="ru-RU" dirty="0" err="1"/>
              <a:t>ісікке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белсенділік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2311B2-1B21-5AAB-C3B1-28A29A8D525D}"/>
              </a:ext>
            </a:extLst>
          </p:cNvPr>
          <p:cNvSpPr txBox="1"/>
          <p:nvPr/>
        </p:nvSpPr>
        <p:spPr>
          <a:xfrm>
            <a:off x="771526" y="4814474"/>
            <a:ext cx="8648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Tolomeu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H. V., &amp; Fraga, C. A. M. (2023). Imidazole: Synthesis, Functionalization and Physicochemical Properties of a Privileged Structure in Medicinal Chemistry.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Molecules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(2), 838. 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https://doi.org/10.3390/molecules28020838</a:t>
            </a:r>
            <a:r>
              <a:rPr lang="kk-KZ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KZ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52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76019D-E637-EB8B-D371-A0E5D9667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23</a:t>
            </a:fld>
            <a:endParaRPr lang="ru-KZ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3B5645F-2577-A856-DD73-404B72308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483295"/>
              </p:ext>
            </p:extLst>
          </p:nvPr>
        </p:nvGraphicFramePr>
        <p:xfrm>
          <a:off x="272232" y="602742"/>
          <a:ext cx="4937942" cy="361842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42687">
                  <a:extLst>
                    <a:ext uri="{9D8B030D-6E8A-4147-A177-3AD203B41FA5}">
                      <a16:colId xmlns:a16="http://schemas.microsoft.com/office/drawing/2014/main" val="1334812777"/>
                    </a:ext>
                  </a:extLst>
                </a:gridCol>
                <a:gridCol w="1746536">
                  <a:extLst>
                    <a:ext uri="{9D8B030D-6E8A-4147-A177-3AD203B41FA5}">
                      <a16:colId xmlns:a16="http://schemas.microsoft.com/office/drawing/2014/main" val="1830501650"/>
                    </a:ext>
                  </a:extLst>
                </a:gridCol>
                <a:gridCol w="896095">
                  <a:extLst>
                    <a:ext uri="{9D8B030D-6E8A-4147-A177-3AD203B41FA5}">
                      <a16:colId xmlns:a16="http://schemas.microsoft.com/office/drawing/2014/main" val="1576505960"/>
                    </a:ext>
                  </a:extLst>
                </a:gridCol>
                <a:gridCol w="1952624">
                  <a:extLst>
                    <a:ext uri="{9D8B030D-6E8A-4147-A177-3AD203B41FA5}">
                      <a16:colId xmlns:a16="http://schemas.microsoft.com/office/drawing/2014/main" val="3811395079"/>
                    </a:ext>
                  </a:extLst>
                </a:gridCol>
              </a:tblGrid>
              <a:tr h="28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Құр. №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IUPAC </a:t>
                      </a:r>
                      <a:r>
                        <a:rPr lang="en-US" sz="1000" dirty="0" err="1">
                          <a:effectLst/>
                        </a:rPr>
                        <a:t>атауы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Сауда атауы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Қолданылуы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extLst>
                  <a:ext uri="{0D108BD9-81ED-4DB2-BD59-A6C34878D82A}">
                    <a16:rowId xmlns:a16="http://schemas.microsoft.com/office/drawing/2014/main" val="4197716280"/>
                  </a:ext>
                </a:extLst>
              </a:tr>
              <a:tr h="356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dirty="0">
                          <a:effectLst/>
                        </a:rPr>
                        <a:t>1,2-дигидро-1,5-диметил-2-фенил-3Н-пиразол-3-он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Фензон, Анальгезин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 err="1">
                          <a:effectLst/>
                        </a:rPr>
                        <a:t>Ауырсынуды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басушы</a:t>
                      </a:r>
                      <a:r>
                        <a:rPr lang="kk-KZ" sz="1000" dirty="0">
                          <a:effectLst/>
                        </a:rPr>
                        <a:t> (анальгетик)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қызу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түсіргіш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extLst>
                  <a:ext uri="{0D108BD9-81ED-4DB2-BD59-A6C34878D82A}">
                    <a16:rowId xmlns:a16="http://schemas.microsoft.com/office/drawing/2014/main" val="410419647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4-диметиламино-1,5-диметил-2-фенилпиразол-3-он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Аминопирин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 err="1">
                          <a:effectLst/>
                        </a:rPr>
                        <a:t>Ауырсынуды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басушы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қабынуға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қарсы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extLst>
                  <a:ext uri="{0D108BD9-81ED-4DB2-BD59-A6C34878D82A}">
                    <a16:rowId xmlns:a16="http://schemas.microsoft.com/office/drawing/2014/main" val="4258952886"/>
                  </a:ext>
                </a:extLst>
              </a:tr>
              <a:tr h="460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1,5-диметил-2-фенил-4-пропан-2-ил пиразол-3-он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 err="1">
                          <a:effectLst/>
                        </a:rPr>
                        <a:t>Пирамидон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Анодимин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Ауырсынуды басушы, қабынуға қарсы, ревматизмде, жүрек-қантамыр ауруларында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extLst>
                  <a:ext uri="{0D108BD9-81ED-4DB2-BD59-A6C34878D82A}">
                    <a16:rowId xmlns:a16="http://schemas.microsoft.com/office/drawing/2014/main" val="3614546221"/>
                  </a:ext>
                </a:extLst>
              </a:tr>
              <a:tr h="62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>
                          <a:effectLst/>
                        </a:rPr>
                        <a:t>Натрий [(2,3-дигидро-1,5-диметил-3-оксо-2-фенил-1Н-пиразол-4-ил)метиламино] метансульфонат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Новальгин, Дипирон, Анальгин, Алгозон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 err="1">
                          <a:effectLst/>
                        </a:rPr>
                        <a:t>Ауырсынуды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басушы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қызу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түсіргіш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қабынуға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қарсы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extLst>
                  <a:ext uri="{0D108BD9-81ED-4DB2-BD59-A6C34878D82A}">
                    <a16:rowId xmlns:a16="http://schemas.microsoft.com/office/drawing/2014/main" val="86145563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4-бутил-1,2-дифенил-пиразолидин-3,5-дион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Атропан, Аздид, Бутазолидин, Фанизон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 err="1">
                          <a:effectLst/>
                        </a:rPr>
                        <a:t>Ауырсынуды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басушы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қызу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түсіргіш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қабынуға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қарсы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ревматизмде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жүрек-қантамыр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ауруларында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extLst>
                  <a:ext uri="{0D108BD9-81ED-4DB2-BD59-A6C34878D82A}">
                    <a16:rowId xmlns:a16="http://schemas.microsoft.com/office/drawing/2014/main" val="3005800186"/>
                  </a:ext>
                </a:extLst>
              </a:tr>
              <a:tr h="508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3-метил-1-фенил-2-пиразолин-5-он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Эдаравон, MCI-186</a:t>
                      </a:r>
                      <a:endParaRPr lang="ru-KZ" sz="10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000" dirty="0" err="1">
                          <a:effectLst/>
                        </a:rPr>
                        <a:t>Антиоксидант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ретінде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ми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ишемиясында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ревматизмде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жүрек-қантамыр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ауруларында</a:t>
                      </a:r>
                      <a:endParaRPr lang="ru-KZ" sz="10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3425" marR="63425" marT="0" marB="0"/>
                </a:tc>
                <a:extLst>
                  <a:ext uri="{0D108BD9-81ED-4DB2-BD59-A6C34878D82A}">
                    <a16:rowId xmlns:a16="http://schemas.microsoft.com/office/drawing/2014/main" val="3906439316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6F3AC215-9CFF-A3B6-2C22-BF5FB52EA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14" y="-179759"/>
            <a:ext cx="4616686" cy="110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30470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KZ" sz="1400" b="1" i="0" u="none" strike="noStrike" cap="none" normalizeH="0" baseline="0" dirty="0" err="1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Кесте</a:t>
            </a:r>
            <a:r>
              <a:rPr kumimoji="0" lang="en-US" altLang="ru-KZ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1. </a:t>
            </a:r>
            <a:r>
              <a:rPr kumimoji="0" lang="en-US" altLang="ru-KZ" sz="1400" b="1" i="0" u="none" strike="noStrike" cap="none" normalizeH="0" baseline="0" dirty="0" err="1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Нарықта</a:t>
            </a:r>
            <a:r>
              <a:rPr kumimoji="0" lang="en-US" altLang="ru-KZ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ru-KZ" sz="1400" b="1" i="0" u="none" strike="noStrike" cap="none" normalizeH="0" baseline="0" dirty="0" err="1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қолжетімді</a:t>
            </a:r>
            <a:r>
              <a:rPr kumimoji="0" lang="en-US" altLang="ru-KZ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ru-KZ" sz="1400" b="1" i="0" u="none" strike="noStrike" cap="none" normalizeH="0" baseline="0" dirty="0" err="1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пиразолон</a:t>
            </a:r>
            <a:r>
              <a:rPr kumimoji="0" lang="en-US" altLang="ru-KZ" sz="1400" b="1" i="0" u="none" strike="noStrike" cap="none" normalizeH="0" baseline="0" dirty="0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ru-KZ" sz="1400" b="1" i="0" u="none" strike="noStrike" cap="none" normalizeH="0" baseline="0" dirty="0" err="1">
                <a:ln>
                  <a:noFill/>
                </a:ln>
                <a:solidFill>
                  <a:srgbClr val="365F91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туындылары</a:t>
            </a:r>
            <a:endParaRPr kumimoji="0" lang="en-US" altLang="ru-KZ" sz="1400" b="1" i="0" u="none" strike="noStrike" cap="none" normalizeH="0" baseline="0" dirty="0">
              <a:ln>
                <a:noFill/>
              </a:ln>
              <a:solidFill>
                <a:srgbClr val="365F91"/>
              </a:solidFill>
              <a:effectLst/>
              <a:latin typeface="Calibri" panose="020F0502020204030204" pitchFamily="34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59188E-C65C-12FF-32BC-F2A8EFF6B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556" y="859829"/>
            <a:ext cx="5981700" cy="25691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DACE1D-3231-DE9D-9CA9-CF91F0192A79}"/>
              </a:ext>
            </a:extLst>
          </p:cNvPr>
          <p:cNvSpPr txBox="1"/>
          <p:nvPr/>
        </p:nvSpPr>
        <p:spPr>
          <a:xfrm>
            <a:off x="272232" y="6079351"/>
            <a:ext cx="6231944" cy="553998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Asif, M., Imran, M., &amp; Husain, A. (2021). Approaches for chemical synthesis and diverse pharmacological significance of pyrazolone derivatives: a review.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the Chilean Chemical Society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66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5149-5163.</a:t>
            </a:r>
            <a:r>
              <a:rPr lang="kk-KZ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000" dirty="0">
                <a:hlinkClick r:id="rId3"/>
              </a:rPr>
              <a:t>https://doi.org/10.4067/S0717-97072021000205149</a:t>
            </a:r>
            <a:r>
              <a:rPr lang="kk-KZ" sz="1000" dirty="0"/>
              <a:t> </a:t>
            </a:r>
            <a:endParaRPr lang="ru-KZ" sz="1000" dirty="0"/>
          </a:p>
        </p:txBody>
      </p:sp>
    </p:spTree>
    <p:extLst>
      <p:ext uri="{BB962C8B-B14F-4D97-AF65-F5344CB8AC3E}">
        <p14:creationId xmlns:p14="http://schemas.microsoft.com/office/powerpoint/2010/main" val="376421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B5A27D-B067-B4A7-4427-BF3F06305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24</a:t>
            </a:fld>
            <a:endParaRPr lang="ru-KZ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607E8-427E-AB50-3D89-783654DEAD30}"/>
              </a:ext>
            </a:extLst>
          </p:cNvPr>
          <p:cNvSpPr txBox="1"/>
          <p:nvPr/>
        </p:nvSpPr>
        <p:spPr>
          <a:xfrm>
            <a:off x="571500" y="136525"/>
            <a:ext cx="9410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 err="1"/>
              <a:t>Фенилпиразолондардың</a:t>
            </a:r>
            <a:r>
              <a:rPr lang="ru-RU" sz="1400" dirty="0"/>
              <a:t> </a:t>
            </a:r>
            <a:r>
              <a:rPr lang="ru-RU" sz="1400" dirty="0" err="1"/>
              <a:t>биологиялық</a:t>
            </a:r>
            <a:r>
              <a:rPr lang="ru-RU" sz="1400" dirty="0"/>
              <a:t> </a:t>
            </a:r>
            <a:r>
              <a:rPr lang="ru-RU" sz="1400" dirty="0" err="1"/>
              <a:t>белсенділігі</a:t>
            </a:r>
            <a:r>
              <a:rPr lang="ru-RU" sz="1400" dirty="0"/>
              <a:t> мен «</a:t>
            </a:r>
            <a:r>
              <a:rPr lang="ru-RU" sz="1400" dirty="0" err="1"/>
              <a:t>құрылым</a:t>
            </a:r>
            <a:r>
              <a:rPr lang="ru-RU" sz="1400" dirty="0"/>
              <a:t>–</a:t>
            </a:r>
            <a:r>
              <a:rPr lang="ru-RU" sz="1400" dirty="0" err="1"/>
              <a:t>белсенділік</a:t>
            </a:r>
            <a:r>
              <a:rPr lang="ru-RU" sz="1400" dirty="0"/>
              <a:t>» </a:t>
            </a:r>
            <a:r>
              <a:rPr lang="ru-RU" sz="1400" dirty="0" err="1"/>
              <a:t>өзара</a:t>
            </a:r>
            <a:r>
              <a:rPr lang="ru-RU" sz="1400" dirty="0"/>
              <a:t> </a:t>
            </a:r>
            <a:r>
              <a:rPr lang="ru-RU" sz="1400" dirty="0" err="1"/>
              <a:t>байланысын</a:t>
            </a:r>
            <a:r>
              <a:rPr lang="ru-RU" sz="1400" dirty="0"/>
              <a:t> (</a:t>
            </a:r>
            <a:r>
              <a:rPr lang="en-US" sz="1400" dirty="0"/>
              <a:t>SAR) </a:t>
            </a:r>
            <a:r>
              <a:rPr lang="ru-RU" sz="1400" dirty="0" err="1"/>
              <a:t>талдау</a:t>
            </a:r>
            <a:r>
              <a:rPr lang="ru-RU" sz="1400" dirty="0"/>
              <a:t> </a:t>
            </a:r>
            <a:r>
              <a:rPr lang="ru-RU" sz="1400" dirty="0" err="1"/>
              <a:t>нәтижесінде</a:t>
            </a:r>
            <a:r>
              <a:rPr lang="ru-RU" sz="1400" dirty="0"/>
              <a:t> пиразол </a:t>
            </a:r>
            <a:r>
              <a:rPr lang="ru-RU" sz="1400" dirty="0" err="1"/>
              <a:t>сақинасындағы</a:t>
            </a:r>
            <a:r>
              <a:rPr lang="ru-RU" sz="1400" dirty="0"/>
              <a:t> (</a:t>
            </a:r>
            <a:r>
              <a:rPr lang="en-US" sz="1400" dirty="0"/>
              <a:t>R₁) </a:t>
            </a:r>
            <a:r>
              <a:rPr lang="ru-RU" sz="1400" dirty="0" err="1"/>
              <a:t>және</a:t>
            </a:r>
            <a:r>
              <a:rPr lang="ru-RU" sz="1400" dirty="0"/>
              <a:t> фенил </a:t>
            </a:r>
            <a:r>
              <a:rPr lang="ru-RU" sz="1400" dirty="0" err="1"/>
              <a:t>сақинасындағы</a:t>
            </a:r>
            <a:r>
              <a:rPr lang="ru-RU" sz="1400" dirty="0"/>
              <a:t> (</a:t>
            </a:r>
            <a:r>
              <a:rPr lang="en-US" sz="1400" dirty="0"/>
              <a:t>R₂) </a:t>
            </a:r>
            <a:r>
              <a:rPr lang="ru-RU" sz="1400" dirty="0" err="1"/>
              <a:t>шағын</a:t>
            </a:r>
            <a:r>
              <a:rPr lang="ru-RU" sz="1400" dirty="0"/>
              <a:t> </a:t>
            </a:r>
            <a:r>
              <a:rPr lang="ru-RU" sz="1400" dirty="0" err="1"/>
              <a:t>липофильді</a:t>
            </a:r>
            <a:r>
              <a:rPr lang="ru-RU" sz="1400" dirty="0"/>
              <a:t> </a:t>
            </a:r>
            <a:r>
              <a:rPr lang="ru-RU" sz="1400" dirty="0" err="1"/>
              <a:t>орынбасушылар</a:t>
            </a:r>
            <a:r>
              <a:rPr lang="ru-RU" sz="1400" dirty="0"/>
              <a:t> </a:t>
            </a:r>
            <a:r>
              <a:rPr lang="en-US" sz="1400" i="1" dirty="0"/>
              <a:t>M. tuberculosis</a:t>
            </a:r>
            <a:r>
              <a:rPr lang="en-US" sz="1400" dirty="0"/>
              <a:t> </a:t>
            </a:r>
            <a:r>
              <a:rPr lang="ru-RU" sz="1400" dirty="0" err="1"/>
              <a:t>ингибиторлары</a:t>
            </a:r>
            <a:r>
              <a:rPr lang="ru-RU" sz="1400" dirty="0"/>
              <a:t> </a:t>
            </a:r>
            <a:r>
              <a:rPr lang="ru-RU" sz="1400" dirty="0" err="1"/>
              <a:t>ретінде</a:t>
            </a:r>
            <a:r>
              <a:rPr lang="ru-RU" sz="1400" dirty="0"/>
              <a:t> </a:t>
            </a:r>
            <a:r>
              <a:rPr lang="ru-RU" sz="1400" dirty="0" err="1"/>
              <a:t>белсенділікті</a:t>
            </a:r>
            <a:r>
              <a:rPr lang="ru-RU" sz="1400" dirty="0"/>
              <a:t> </a:t>
            </a:r>
            <a:r>
              <a:rPr lang="ru-RU" sz="1400" dirty="0" err="1"/>
              <a:t>арттыратыны</a:t>
            </a:r>
            <a:r>
              <a:rPr lang="ru-RU" sz="1400" dirty="0"/>
              <a:t> </a:t>
            </a:r>
            <a:r>
              <a:rPr lang="ru-RU" sz="1400" dirty="0" err="1"/>
              <a:t>анықталды</a:t>
            </a:r>
            <a:r>
              <a:rPr lang="ru-RU" sz="1400" dirty="0"/>
              <a:t>. </a:t>
            </a:r>
            <a:r>
              <a:rPr lang="ru-RU" sz="1400" dirty="0" err="1"/>
              <a:t>Сонымен</a:t>
            </a:r>
            <a:r>
              <a:rPr lang="ru-RU" sz="1400" dirty="0"/>
              <a:t> </a:t>
            </a:r>
            <a:r>
              <a:rPr lang="ru-RU" sz="1400" dirty="0" err="1"/>
              <a:t>қатар</a:t>
            </a:r>
            <a:r>
              <a:rPr lang="ru-RU" sz="1400" dirty="0"/>
              <a:t> </a:t>
            </a:r>
            <a:r>
              <a:rPr lang="en-US" sz="1400" i="1" dirty="0"/>
              <a:t>p</a:t>
            </a:r>
            <a:r>
              <a:rPr lang="en-US" sz="1400" dirty="0"/>
              <a:t>-</a:t>
            </a:r>
            <a:r>
              <a:rPr lang="ru-RU" sz="1400" dirty="0" err="1"/>
              <a:t>хлорбензоил</a:t>
            </a:r>
            <a:r>
              <a:rPr lang="ru-RU" sz="1400" dirty="0"/>
              <a:t> </a:t>
            </a:r>
            <a:r>
              <a:rPr lang="ru-RU" sz="1400" dirty="0" err="1"/>
              <a:t>тобының</a:t>
            </a:r>
            <a:r>
              <a:rPr lang="ru-RU" sz="1400" dirty="0"/>
              <a:t> </a:t>
            </a:r>
            <a:r>
              <a:rPr lang="ru-RU" sz="1400" dirty="0" err="1"/>
              <a:t>болуы</a:t>
            </a:r>
            <a:r>
              <a:rPr lang="ru-RU" sz="1400" dirty="0"/>
              <a:t> </a:t>
            </a:r>
            <a:r>
              <a:rPr lang="ru-RU" sz="1400" dirty="0" err="1"/>
              <a:t>бұл</a:t>
            </a:r>
            <a:r>
              <a:rPr lang="ru-RU" sz="1400" dirty="0"/>
              <a:t> </a:t>
            </a:r>
            <a:r>
              <a:rPr lang="ru-RU" sz="1400" dirty="0" err="1"/>
              <a:t>қосылыстардың</a:t>
            </a:r>
            <a:r>
              <a:rPr lang="ru-RU" sz="1400" dirty="0"/>
              <a:t> </a:t>
            </a:r>
            <a:r>
              <a:rPr lang="ru-RU" sz="1400" dirty="0" err="1"/>
              <a:t>туберкулёзға</a:t>
            </a:r>
            <a:r>
              <a:rPr lang="ru-RU" sz="1400" dirty="0"/>
              <a:t> (</a:t>
            </a:r>
            <a:r>
              <a:rPr lang="ru-RU" sz="1400" dirty="0" err="1"/>
              <a:t>құрт</a:t>
            </a:r>
            <a:r>
              <a:rPr lang="ru-RU" sz="1400" dirty="0"/>
              <a:t> </a:t>
            </a:r>
            <a:r>
              <a:rPr lang="ru-RU" sz="1400" dirty="0" err="1"/>
              <a:t>ауруына</a:t>
            </a:r>
            <a:r>
              <a:rPr lang="ru-RU" sz="1400" dirty="0"/>
              <a:t>) </a:t>
            </a:r>
            <a:r>
              <a:rPr lang="ru-RU" sz="1400" dirty="0" err="1"/>
              <a:t>қарсы</a:t>
            </a:r>
            <a:r>
              <a:rPr lang="ru-RU" sz="1400" dirty="0"/>
              <a:t> </a:t>
            </a:r>
            <a:r>
              <a:rPr lang="ru-RU" sz="1400" dirty="0" err="1"/>
              <a:t>белсенділігі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маңызды</a:t>
            </a:r>
            <a:r>
              <a:rPr lang="ru-RU" sz="1400" dirty="0"/>
              <a:t> </a:t>
            </a:r>
            <a:r>
              <a:rPr lang="ru-RU" sz="1400" dirty="0" err="1"/>
              <a:t>екені</a:t>
            </a:r>
            <a:r>
              <a:rPr lang="ru-RU" sz="1400" dirty="0"/>
              <a:t> </a:t>
            </a:r>
            <a:r>
              <a:rPr lang="ru-RU" sz="1400" dirty="0" err="1"/>
              <a:t>дәлелденді</a:t>
            </a:r>
            <a:r>
              <a:rPr lang="ru-RU" sz="14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4EB71-9D05-DFB6-8D98-CBFC5356A518}"/>
              </a:ext>
            </a:extLst>
          </p:cNvPr>
          <p:cNvSpPr txBox="1"/>
          <p:nvPr/>
        </p:nvSpPr>
        <p:spPr>
          <a:xfrm>
            <a:off x="432677" y="6290588"/>
            <a:ext cx="8867775" cy="430887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100" dirty="0" err="1"/>
              <a:t>Castagnolo</a:t>
            </a:r>
            <a:r>
              <a:rPr lang="en-US" sz="1100" dirty="0"/>
              <a:t>, D., De Logu, A., Radi, M., </a:t>
            </a:r>
            <a:r>
              <a:rPr lang="en-US" sz="1100" dirty="0" err="1"/>
              <a:t>Bechi</a:t>
            </a:r>
            <a:r>
              <a:rPr lang="en-US" sz="1100" dirty="0"/>
              <a:t>, B., Manetti, F., Magnani, M., Supino, S., </a:t>
            </a:r>
            <a:r>
              <a:rPr lang="en-US" sz="1100" dirty="0" err="1"/>
              <a:t>Meleddu</a:t>
            </a:r>
            <a:r>
              <a:rPr lang="en-US" sz="1100" dirty="0"/>
              <a:t>, R., </a:t>
            </a:r>
            <a:r>
              <a:rPr lang="en-US" sz="1100" dirty="0" err="1"/>
              <a:t>Chisu</a:t>
            </a:r>
            <a:r>
              <a:rPr lang="en-US" sz="1100" dirty="0"/>
              <a:t>. L., Botta, M. </a:t>
            </a:r>
            <a:r>
              <a:rPr lang="en-US" sz="1100" dirty="0" err="1"/>
              <a:t>Bioorg</a:t>
            </a:r>
            <a:r>
              <a:rPr lang="en-US" sz="1100" dirty="0"/>
              <a:t>. Med. Chem., 2008, 16 (15), 8587‒8591.</a:t>
            </a:r>
            <a:r>
              <a:rPr lang="ru-RU" sz="1100" dirty="0"/>
              <a:t> </a:t>
            </a:r>
            <a:r>
              <a:rPr lang="en-US" sz="1100" dirty="0">
                <a:hlinkClick r:id="rId2"/>
              </a:rPr>
              <a:t>https://doi.org/10.1016/j.bmc.2008.08.016</a:t>
            </a:r>
            <a:r>
              <a:rPr lang="ru-RU" sz="1100" dirty="0"/>
              <a:t> </a:t>
            </a:r>
            <a:endParaRPr lang="ru-KZ" sz="11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2B068B-E60D-E0C5-3427-55A48C6485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73" t="2144" r="2722" b="4387"/>
          <a:stretch>
            <a:fillRect/>
          </a:stretch>
        </p:blipFill>
        <p:spPr>
          <a:xfrm>
            <a:off x="666750" y="1170673"/>
            <a:ext cx="6553200" cy="27527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F18790-2AD6-97CD-1EBD-4DC96DBB6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77" y="4480242"/>
            <a:ext cx="10183646" cy="17147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391B26-BDF0-E630-19B8-77DCD5EA39ED}"/>
              </a:ext>
            </a:extLst>
          </p:cNvPr>
          <p:cNvSpPr txBox="1"/>
          <p:nvPr/>
        </p:nvSpPr>
        <p:spPr>
          <a:xfrm>
            <a:off x="432677" y="4141688"/>
            <a:ext cx="109211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2-кесте. Бензоил </a:t>
            </a:r>
            <a:r>
              <a:rPr lang="ru-RU" sz="1400" dirty="0" err="1"/>
              <a:t>пиразолдарының</a:t>
            </a:r>
            <a:r>
              <a:rPr lang="ru-RU" sz="1400" dirty="0"/>
              <a:t> (41</a:t>
            </a:r>
            <a:r>
              <a:rPr lang="en-US" sz="1400" dirty="0"/>
              <a:t>a-g) </a:t>
            </a:r>
            <a:r>
              <a:rPr lang="ru-RU" sz="1400" dirty="0" err="1"/>
              <a:t>және</a:t>
            </a:r>
            <a:r>
              <a:rPr lang="ru-RU" sz="1400" dirty="0"/>
              <a:t> бензоил </a:t>
            </a:r>
            <a:r>
              <a:rPr lang="ru-RU" sz="1400" dirty="0" err="1"/>
              <a:t>пиразолондарының</a:t>
            </a:r>
            <a:r>
              <a:rPr lang="ru-RU" sz="1400" dirty="0"/>
              <a:t> (42</a:t>
            </a:r>
            <a:r>
              <a:rPr lang="en-US" sz="1400" dirty="0"/>
              <a:t>a-e) M. tuberculosis-</a:t>
            </a:r>
            <a:r>
              <a:rPr lang="ru-RU" sz="1400" dirty="0" err="1"/>
              <a:t>ке</a:t>
            </a:r>
            <a:r>
              <a:rPr lang="ru-RU" sz="1400" dirty="0"/>
              <a:t> </a:t>
            </a:r>
            <a:r>
              <a:rPr lang="ru-RU" sz="1400" dirty="0" err="1"/>
              <a:t>қарсы</a:t>
            </a:r>
            <a:r>
              <a:rPr lang="ru-RU" sz="1400" dirty="0"/>
              <a:t> </a:t>
            </a:r>
            <a:r>
              <a:rPr lang="ru-RU" sz="1400" dirty="0" err="1"/>
              <a:t>белсенділігі</a:t>
            </a:r>
            <a:endParaRPr lang="ru-KZ" sz="1400" dirty="0"/>
          </a:p>
        </p:txBody>
      </p:sp>
    </p:spTree>
    <p:extLst>
      <p:ext uri="{BB962C8B-B14F-4D97-AF65-F5344CB8AC3E}">
        <p14:creationId xmlns:p14="http://schemas.microsoft.com/office/powerpoint/2010/main" val="2835336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53D59E-C623-4D52-7639-D042B345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25</a:t>
            </a:fld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62AE09-1754-FAD3-2CC8-B064DCF1E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94" y="1998560"/>
            <a:ext cx="7179971" cy="2565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5DDDA-08CB-54FB-F1A6-75CD02F09A4F}"/>
              </a:ext>
            </a:extLst>
          </p:cNvPr>
          <p:cNvSpPr txBox="1"/>
          <p:nvPr/>
        </p:nvSpPr>
        <p:spPr>
          <a:xfrm>
            <a:off x="497759" y="268295"/>
            <a:ext cx="81128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Антипирин </a:t>
            </a:r>
            <a:r>
              <a:rPr lang="ru-RU" dirty="0"/>
              <a:t>- </a:t>
            </a:r>
            <a:r>
              <a:rPr lang="ru-RU" dirty="0" err="1"/>
              <a:t>есірткілік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 </a:t>
            </a:r>
            <a:r>
              <a:rPr lang="ru-RU" dirty="0" err="1"/>
              <a:t>ауырсынуды</a:t>
            </a:r>
            <a:r>
              <a:rPr lang="ru-RU" dirty="0"/>
              <a:t> </a:t>
            </a:r>
            <a:r>
              <a:rPr lang="ru-RU" dirty="0" err="1"/>
              <a:t>басатын</a:t>
            </a:r>
            <a:r>
              <a:rPr lang="ru-RU" dirty="0"/>
              <a:t>, </a:t>
            </a:r>
            <a:r>
              <a:rPr lang="ru-RU" dirty="0" err="1"/>
              <a:t>ыстықты</a:t>
            </a:r>
            <a:r>
              <a:rPr lang="ru-RU" dirty="0"/>
              <a:t> </a:t>
            </a:r>
            <a:r>
              <a:rPr lang="ru-RU" dirty="0" err="1"/>
              <a:t>түсіретін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қабынуға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дәрі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табылатын</a:t>
            </a:r>
            <a:r>
              <a:rPr lang="ru-RU" dirty="0"/>
              <a:t> феназон </a:t>
            </a:r>
            <a:r>
              <a:rPr lang="ru-RU" dirty="0" err="1"/>
              <a:t>препаратының</a:t>
            </a:r>
            <a:r>
              <a:rPr lang="ru-RU" dirty="0"/>
              <a:t> </a:t>
            </a:r>
            <a:r>
              <a:rPr lang="ru-RU" dirty="0" err="1"/>
              <a:t>тағы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атауы</a:t>
            </a:r>
            <a:r>
              <a:rPr lang="ru-RU" dirty="0"/>
              <a:t>. Ол </a:t>
            </a:r>
            <a:r>
              <a:rPr lang="ru-RU" dirty="0" err="1"/>
              <a:t>ауырсынуды</a:t>
            </a:r>
            <a:r>
              <a:rPr lang="ru-RU" dirty="0"/>
              <a:t> басу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қызбаны</a:t>
            </a:r>
            <a:r>
              <a:rPr lang="ru-RU" dirty="0"/>
              <a:t> </a:t>
            </a:r>
            <a:r>
              <a:rPr lang="ru-RU" dirty="0" err="1"/>
              <a:t>түсіру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инфекциялардан</a:t>
            </a:r>
            <a:r>
              <a:rPr lang="ru-RU" dirty="0"/>
              <a:t> </a:t>
            </a:r>
            <a:r>
              <a:rPr lang="ru-RU" dirty="0" err="1"/>
              <a:t>туындаған</a:t>
            </a:r>
            <a:r>
              <a:rPr lang="ru-RU" dirty="0"/>
              <a:t> </a:t>
            </a:r>
            <a:r>
              <a:rPr lang="ru-RU" dirty="0" err="1"/>
              <a:t>құлақ</a:t>
            </a:r>
            <a:r>
              <a:rPr lang="ru-RU" dirty="0"/>
              <a:t> </a:t>
            </a:r>
            <a:r>
              <a:rPr lang="ru-RU" dirty="0" err="1"/>
              <a:t>ауруын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құлақ</a:t>
            </a:r>
            <a:r>
              <a:rPr lang="ru-RU" dirty="0"/>
              <a:t> </a:t>
            </a:r>
            <a:r>
              <a:rPr lang="ru-RU" dirty="0" err="1"/>
              <a:t>тамшысы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де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3ED194-C524-55D9-6863-E859750AB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692" y="2398866"/>
            <a:ext cx="1393608" cy="2165606"/>
          </a:xfrm>
          <a:prstGeom prst="rect">
            <a:avLst/>
          </a:prstGeom>
        </p:spPr>
      </p:pic>
      <p:pic>
        <p:nvPicPr>
          <p:cNvPr id="6146" name="Picture 2" descr="Антипирин: действующее вещество. Список + цена препаратов c Антипирин |  Tabletki.ua">
            <a:extLst>
              <a:ext uri="{FF2B5EF4-FFF2-40B4-BE49-F238E27FC236}">
                <a16:creationId xmlns:a16="http://schemas.microsoft.com/office/drawing/2014/main" id="{79114271-92B6-2A24-9387-0C8F981A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194" y="136525"/>
            <a:ext cx="2165606" cy="21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647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A2D6D-D4F2-BDD8-147A-707FD244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6925" cy="854075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>
                <a:solidFill>
                  <a:srgbClr val="002060"/>
                </a:solidFill>
                <a:latin typeface="+mn-lt"/>
              </a:rPr>
              <a:t>Бірінші синтетикалық анальгетик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(1884</a:t>
            </a:r>
            <a:r>
              <a:rPr lang="kk-KZ" sz="2400" b="1" dirty="0">
                <a:solidFill>
                  <a:srgbClr val="002060"/>
                </a:solidFill>
                <a:latin typeface="+mn-lt"/>
              </a:rPr>
              <a:t> ж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)</a:t>
            </a:r>
            <a:r>
              <a:rPr lang="kk-KZ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-</a:t>
            </a:r>
            <a:r>
              <a:rPr lang="kk-KZ" sz="2400" b="1" dirty="0">
                <a:solidFill>
                  <a:srgbClr val="002060"/>
                </a:solidFill>
                <a:latin typeface="+mn-lt"/>
              </a:rPr>
              <a:t> антипириннің синтезі</a:t>
            </a:r>
            <a:endParaRPr lang="ru-KZ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4842F82-26E6-8656-870F-16013F944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9"/>
          <a:stretch>
            <a:fillRect/>
          </a:stretch>
        </p:blipFill>
        <p:spPr>
          <a:xfrm>
            <a:off x="1465785" y="1514234"/>
            <a:ext cx="8003129" cy="4710896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5F299B6-94B7-2FD5-3D26-D0970D59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0663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4BBF7-5FE7-2E79-D02C-76BE4E5C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+mn-lt"/>
              </a:rPr>
              <a:t>Антипирин — пиразолон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қатарындағы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препараттарды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синтездеудің</a:t>
            </a:r>
            <a:r>
              <a:rPr lang="ru-RU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+mn-lt"/>
              </a:rPr>
              <a:t>негізі</a:t>
            </a:r>
            <a:endParaRPr lang="ru-KZ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ABA87E-358D-C1D7-A797-FCEB0D5AE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2" b="3516"/>
          <a:stretch>
            <a:fillRect/>
          </a:stretch>
        </p:blipFill>
        <p:spPr>
          <a:xfrm>
            <a:off x="2409559" y="1690688"/>
            <a:ext cx="7776162" cy="4802187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90600D-A1C8-C063-BE87-5E6C296A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984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39F79-F5A9-AC88-9461-C8DD3CC0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334333"/>
            <a:ext cx="5777937" cy="51284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n-lt"/>
              </a:rPr>
              <a:t>Пиразол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қатарындағы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latin typeface="+mn-lt"/>
              </a:rPr>
              <a:t>бояғыштар</a:t>
            </a:r>
            <a:endParaRPr lang="ru-KZ" sz="2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D8D7BD9-A944-53CE-DFD9-01DDFA304E5B}"/>
              </a:ext>
            </a:extLst>
          </p:cNvPr>
          <p:cNvSpPr txBox="1">
            <a:spLocks/>
          </p:cNvSpPr>
          <p:nvPr/>
        </p:nvSpPr>
        <p:spPr>
          <a:xfrm>
            <a:off x="4666878" y="1105583"/>
            <a:ext cx="46286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>
                <a:latin typeface="+mn-lt"/>
              </a:rPr>
              <a:t>Тартразин (Е102)</a:t>
            </a:r>
            <a:r>
              <a:rPr lang="ru-RU" sz="1400" dirty="0">
                <a:latin typeface="+mn-lt"/>
              </a:rPr>
              <a:t> – </a:t>
            </a:r>
            <a:r>
              <a:rPr lang="ru-RU" sz="1400" dirty="0" err="1">
                <a:latin typeface="+mn-lt"/>
              </a:rPr>
              <a:t>тағамдық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бояғыш</a:t>
            </a:r>
            <a:r>
              <a:rPr lang="ru-RU" sz="1400" dirty="0">
                <a:latin typeface="+mn-lt"/>
              </a:rPr>
              <a:t>, оны </a:t>
            </a:r>
            <a:r>
              <a:rPr lang="ru-RU" sz="1400" dirty="0" err="1">
                <a:latin typeface="+mn-lt"/>
              </a:rPr>
              <a:t>тағам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өнеркәсібінде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қолдануға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рұқсат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етілген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бірақ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өнім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құрамында</a:t>
            </a:r>
            <a:r>
              <a:rPr lang="ru-RU" sz="1400" dirty="0">
                <a:latin typeface="+mn-lt"/>
              </a:rPr>
              <a:t> бар </a:t>
            </a:r>
            <a:r>
              <a:rPr lang="ru-RU" sz="1400" dirty="0" err="1">
                <a:latin typeface="+mn-lt"/>
              </a:rPr>
              <a:t>екендігі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қаптамада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міндетті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түрде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көрсетілуі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тиіс</a:t>
            </a:r>
            <a:r>
              <a:rPr lang="ru-RU" sz="1400" dirty="0">
                <a:latin typeface="+mn-lt"/>
              </a:rPr>
              <a:t>.</a:t>
            </a:r>
            <a:endParaRPr lang="ru-KZ" sz="1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4AADB30-EA7B-AD87-9176-793219F5AD3E}"/>
              </a:ext>
            </a:extLst>
          </p:cNvPr>
          <p:cNvSpPr txBox="1">
            <a:spLocks/>
          </p:cNvSpPr>
          <p:nvPr/>
        </p:nvSpPr>
        <p:spPr>
          <a:xfrm>
            <a:off x="1175877" y="4877849"/>
            <a:ext cx="3110761" cy="951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err="1">
                <a:latin typeface="+mn-lt"/>
              </a:rPr>
              <a:t>Эриохромды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қызыл</a:t>
            </a:r>
            <a:r>
              <a:rPr lang="ru-RU" sz="1400" b="1" dirty="0">
                <a:latin typeface="+mn-lt"/>
              </a:rPr>
              <a:t> 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– </a:t>
            </a:r>
            <a:r>
              <a:rPr lang="ru-RU" sz="1400" dirty="0" err="1">
                <a:latin typeface="+mn-lt"/>
              </a:rPr>
              <a:t>комплексонометриялық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титрлеуде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қолданылатын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бояғыш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endParaRPr lang="ru-KZ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91FCDC2-4275-32B7-2092-7A5BEA2BF28A}"/>
              </a:ext>
            </a:extLst>
          </p:cNvPr>
          <p:cNvSpPr txBox="1">
            <a:spLocks/>
          </p:cNvSpPr>
          <p:nvPr/>
        </p:nvSpPr>
        <p:spPr>
          <a:xfrm>
            <a:off x="5260408" y="4663049"/>
            <a:ext cx="3601545" cy="86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400" b="1" dirty="0" err="1">
                <a:latin typeface="+mn-lt"/>
              </a:rPr>
              <a:t>Жарыққа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төзімді</a:t>
            </a:r>
            <a:r>
              <a:rPr lang="ru-RU" sz="1400" b="1" dirty="0">
                <a:latin typeface="+mn-lt"/>
              </a:rPr>
              <a:t> </a:t>
            </a:r>
            <a:r>
              <a:rPr lang="ru-RU" sz="1400" b="1" dirty="0" err="1">
                <a:latin typeface="+mn-lt"/>
              </a:rPr>
              <a:t>сары</a:t>
            </a:r>
            <a:r>
              <a:rPr lang="ru-RU" sz="1400" b="1" dirty="0">
                <a:latin typeface="+mn-lt"/>
              </a:rPr>
              <a:t> </a:t>
            </a:r>
            <a:r>
              <a:rPr lang="en-US" sz="1400" b="1" dirty="0">
                <a:latin typeface="+mn-lt"/>
              </a:rPr>
              <a:t>G</a:t>
            </a:r>
            <a:r>
              <a:rPr lang="kk-KZ" sz="1400" b="1" dirty="0">
                <a:latin typeface="+mn-lt"/>
              </a:rPr>
              <a:t> </a:t>
            </a:r>
            <a:r>
              <a:rPr lang="kk-KZ" sz="1400" dirty="0"/>
              <a:t>- п</a:t>
            </a:r>
            <a:r>
              <a:rPr lang="ru-RU" sz="1400" dirty="0" err="1">
                <a:latin typeface="+mn-lt"/>
              </a:rPr>
              <a:t>олиграфия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және</a:t>
            </a:r>
            <a:r>
              <a:rPr lang="ru-RU" sz="1400" dirty="0">
                <a:latin typeface="+mn-lt"/>
              </a:rPr>
              <a:t> лак-</a:t>
            </a:r>
            <a:r>
              <a:rPr lang="ru-RU" sz="1400" dirty="0" err="1">
                <a:latin typeface="+mn-lt"/>
              </a:rPr>
              <a:t>бояу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өнеркәсібінде</a:t>
            </a:r>
            <a:r>
              <a:rPr lang="ru-RU" sz="1400" dirty="0">
                <a:latin typeface="+mn-lt"/>
              </a:rPr>
              <a:t>, </a:t>
            </a:r>
            <a:r>
              <a:rPr lang="ru-RU" sz="1400" dirty="0" err="1">
                <a:latin typeface="+mn-lt"/>
              </a:rPr>
              <a:t>сондай-ақ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тоқыма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баспасына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арналған</a:t>
            </a:r>
            <a:r>
              <a:rPr lang="ru-RU" sz="1400" dirty="0">
                <a:latin typeface="+mn-lt"/>
              </a:rPr>
              <a:t> су </a:t>
            </a:r>
            <a:r>
              <a:rPr lang="ru-RU" sz="1400" dirty="0" err="1">
                <a:latin typeface="+mn-lt"/>
              </a:rPr>
              <a:t>негізді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пигментті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пасталарды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өндіруде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err="1">
                <a:latin typeface="+mn-lt"/>
              </a:rPr>
              <a:t>қолданылады</a:t>
            </a:r>
            <a:endParaRPr lang="ru-KZ" sz="1400" dirty="0">
              <a:latin typeface="+mn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2CBE0B6F-3C81-EF7F-CB0E-267D08A65D5E}"/>
              </a:ext>
            </a:extLst>
          </p:cNvPr>
          <p:cNvSpPr txBox="1">
            <a:spLocks/>
          </p:cNvSpPr>
          <p:nvPr/>
        </p:nvSpPr>
        <p:spPr>
          <a:xfrm>
            <a:off x="5423704" y="4313918"/>
            <a:ext cx="3720296" cy="6127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KZ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53EC3E-826F-F98F-582E-E8E4AEBE4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877" y="2915760"/>
            <a:ext cx="2391126" cy="18916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885F372-47A2-7938-3D91-A9939B157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92" y="1010778"/>
            <a:ext cx="4008070" cy="18345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9F2578-DC37-92A9-8AF7-78D22FE76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260" t="10598" r="8450" b="6860"/>
          <a:stretch>
            <a:fillRect/>
          </a:stretch>
        </p:blipFill>
        <p:spPr>
          <a:xfrm>
            <a:off x="8760837" y="2831699"/>
            <a:ext cx="1885950" cy="144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Рукописный ввод 19">
                <a:extLst>
                  <a:ext uri="{FF2B5EF4-FFF2-40B4-BE49-F238E27FC236}">
                    <a16:creationId xmlns:a16="http://schemas.microsoft.com/office/drawing/2014/main" id="{F4617478-3D69-E410-5ED6-E23705781527}"/>
                  </a:ext>
                </a:extLst>
              </p14:cNvPr>
              <p14:cNvContentPartPr/>
              <p14:nvPr/>
            </p14:nvContentPartPr>
            <p14:xfrm>
              <a:off x="7801437" y="3309503"/>
              <a:ext cx="450360" cy="70560"/>
            </p14:xfrm>
          </p:contentPart>
        </mc:Choice>
        <mc:Fallback xmlns="">
          <p:pic>
            <p:nvPicPr>
              <p:cNvPr id="20" name="Рукописный ввод 19">
                <a:extLst>
                  <a:ext uri="{FF2B5EF4-FFF2-40B4-BE49-F238E27FC236}">
                    <a16:creationId xmlns:a16="http://schemas.microsoft.com/office/drawing/2014/main" id="{F4617478-3D69-E410-5ED6-E237057815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747437" y="3201503"/>
                <a:ext cx="558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DA98FA58-9558-516F-AAA0-2D3132A9592F}"/>
                  </a:ext>
                </a:extLst>
              </p14:cNvPr>
              <p14:cNvContentPartPr/>
              <p14:nvPr/>
            </p14:nvContentPartPr>
            <p14:xfrm>
              <a:off x="7874517" y="3156143"/>
              <a:ext cx="662040" cy="16128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:a16="http://schemas.microsoft.com/office/drawing/2014/main" id="{DA98FA58-9558-516F-AAA0-2D3132A959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20877" y="3048143"/>
                <a:ext cx="76968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DB3A1BB2-FDB5-7D56-80E6-36B0E34C495A}"/>
                  </a:ext>
                </a:extLst>
              </p14:cNvPr>
              <p14:cNvContentPartPr/>
              <p14:nvPr/>
            </p14:nvContentPartPr>
            <p14:xfrm>
              <a:off x="8102037" y="3379703"/>
              <a:ext cx="360" cy="36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DB3A1BB2-FDB5-7D56-80E6-36B0E34C495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8397" y="327206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DC82089B-BA43-1FA7-229D-DF6020AA578D}"/>
                  </a:ext>
                </a:extLst>
              </p14:cNvPr>
              <p14:cNvContentPartPr/>
              <p14:nvPr/>
            </p14:nvContentPartPr>
            <p14:xfrm>
              <a:off x="8102037" y="3379703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DC82089B-BA43-1FA7-229D-DF6020AA57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8397" y="327206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8FC9EB29-77C6-1E1A-95F8-A09AF6FB766B}"/>
                  </a:ext>
                </a:extLst>
              </p14:cNvPr>
              <p14:cNvContentPartPr/>
              <p14:nvPr/>
            </p14:nvContentPartPr>
            <p14:xfrm>
              <a:off x="8102037" y="3379703"/>
              <a:ext cx="360" cy="36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8FC9EB29-77C6-1E1A-95F8-A09AF6FB76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8397" y="327206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51CD88A9-6D10-4357-690B-0B110801CD0A}"/>
                  </a:ext>
                </a:extLst>
              </p14:cNvPr>
              <p14:cNvContentPartPr/>
              <p14:nvPr/>
            </p14:nvContentPartPr>
            <p14:xfrm>
              <a:off x="8102037" y="3379703"/>
              <a:ext cx="360" cy="36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51CD88A9-6D10-4357-690B-0B110801CD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48397" y="327206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109FF435-8636-FB27-E734-D8E729F6E00C}"/>
                  </a:ext>
                </a:extLst>
              </p14:cNvPr>
              <p14:cNvContentPartPr/>
              <p14:nvPr/>
            </p14:nvContentPartPr>
            <p14:xfrm>
              <a:off x="8102037" y="3379703"/>
              <a:ext cx="458280" cy="601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109FF435-8636-FB27-E734-D8E729F6E0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48397" y="3272063"/>
                <a:ext cx="5659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353B9BA-5C72-05AD-F132-B931F028D701}"/>
                  </a:ext>
                </a:extLst>
              </p14:cNvPr>
              <p14:cNvContentPartPr/>
              <p14:nvPr/>
            </p14:nvContentPartPr>
            <p14:xfrm>
              <a:off x="6632157" y="1105583"/>
              <a:ext cx="1034640" cy="145476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353B9BA-5C72-05AD-F132-B931F028D70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78517" y="997943"/>
                <a:ext cx="1142280" cy="16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9163D1D7-5E1A-1753-765D-63349AFA108E}"/>
                  </a:ext>
                </a:extLst>
              </p14:cNvPr>
              <p14:cNvContentPartPr/>
              <p14:nvPr/>
            </p14:nvContentPartPr>
            <p14:xfrm>
              <a:off x="7877757" y="3383663"/>
              <a:ext cx="543240" cy="112680"/>
            </p14:xfrm>
          </p:contentPart>
        </mc:Choice>
        <mc:Fallback xmlns=""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9163D1D7-5E1A-1753-765D-63349AFA10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14757" y="3320663"/>
                <a:ext cx="668880" cy="23832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D23712-5A78-2B6E-8B7C-9103DA107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28</a:t>
            </a:fld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B5C0D4-6C20-D8DC-5557-BBA8958E7BC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75950" y="2773237"/>
            <a:ext cx="2448267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07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CF5FA-2BD7-9DAF-FBF0-F533B411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99" y="197063"/>
            <a:ext cx="7377776" cy="88910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Ауыл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шаруашылығындағы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азолдарды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қолдану</a:t>
            </a:r>
            <a:endParaRPr lang="ru-KZ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8625D4-0579-83AA-0ED0-DB85ED7B3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224" y="1074547"/>
            <a:ext cx="1977594" cy="260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2C3912-883C-CDF2-B4AB-91D6F4D41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844" y="1074547"/>
            <a:ext cx="1807544" cy="27666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21F257-CAF4-E191-2538-47273A65A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873" y="3484740"/>
            <a:ext cx="3206187" cy="23317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B5459E9-9FAB-8497-B7D2-A6C7DD91F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94" y="3351080"/>
            <a:ext cx="2298621" cy="259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194A97C-A7FC-DEF7-BEE0-2BE178420EAF}"/>
              </a:ext>
            </a:extLst>
          </p:cNvPr>
          <p:cNvSpPr txBox="1">
            <a:spLocks/>
          </p:cNvSpPr>
          <p:nvPr/>
        </p:nvSpPr>
        <p:spPr>
          <a:xfrm>
            <a:off x="601884" y="1301695"/>
            <a:ext cx="6400800" cy="1308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algn="just"/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Фунгафлор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(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имизалил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>
                <a:latin typeface="+mn-lt"/>
              </a:rPr>
              <a:t>— </a:t>
            </a:r>
            <a:r>
              <a:rPr lang="ru-RU" sz="1800" dirty="0" err="1">
                <a:latin typeface="+mn-lt"/>
              </a:rPr>
              <a:t>раушан</a:t>
            </a:r>
            <a:r>
              <a:rPr lang="ru-RU" sz="1800" dirty="0">
                <a:latin typeface="+mn-lt"/>
              </a:rPr>
              <a:t> мен бегония </a:t>
            </a:r>
            <a:r>
              <a:rPr lang="ru-RU" sz="1800" dirty="0" err="1">
                <a:latin typeface="+mn-lt"/>
              </a:rPr>
              <a:t>өсіру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кезінде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сондай-ақ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әйнек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астында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өсірілетін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қияр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қызанақ</a:t>
            </a:r>
            <a:r>
              <a:rPr lang="ru-RU" sz="1800" dirty="0">
                <a:latin typeface="+mn-lt"/>
              </a:rPr>
              <a:t>, </a:t>
            </a:r>
            <a:r>
              <a:rPr lang="ru-RU" sz="1800" dirty="0" err="1">
                <a:latin typeface="+mn-lt"/>
              </a:rPr>
              <a:t>асқабақ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және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қауын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дақылдарында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қолданылады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Ұнтақты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шыққа</a:t>
            </a:r>
            <a:r>
              <a:rPr lang="ru-RU" sz="1800" dirty="0">
                <a:latin typeface="+mn-lt"/>
              </a:rPr>
              <a:t> (мучнистая роса) </a:t>
            </a:r>
            <a:r>
              <a:rPr lang="ru-RU" sz="1800" dirty="0" err="1">
                <a:latin typeface="+mn-lt"/>
              </a:rPr>
              <a:t>қарсы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тиімді</a:t>
            </a:r>
            <a:r>
              <a:rPr lang="ru-RU" sz="1800" dirty="0">
                <a:latin typeface="+mn-lt"/>
              </a:rPr>
              <a:t>.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8CFD30F-5BD4-3983-D598-74DB8EEC62A6}"/>
              </a:ext>
            </a:extLst>
          </p:cNvPr>
          <p:cNvSpPr txBox="1">
            <a:spLocks/>
          </p:cNvSpPr>
          <p:nvPr/>
        </p:nvSpPr>
        <p:spPr>
          <a:xfrm>
            <a:off x="6632376" y="4285169"/>
            <a:ext cx="4756230" cy="16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Байлетон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(</a:t>
            </a:r>
            <a:r>
              <a:rPr lang="ru-RU" sz="18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триадимефон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)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800" dirty="0">
                <a:latin typeface="+mn-lt"/>
              </a:rPr>
              <a:t>– </a:t>
            </a:r>
            <a:r>
              <a:rPr lang="ru-RU" sz="1800" dirty="0" err="1">
                <a:latin typeface="+mn-lt"/>
              </a:rPr>
              <a:t>триазолдар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тобына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жататын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алғашқы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фунгицидтердің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бірі</a:t>
            </a:r>
            <a:r>
              <a:rPr lang="ru-RU" sz="1800" dirty="0">
                <a:latin typeface="+mn-lt"/>
              </a:rPr>
              <a:t>. Тат (ржавчина) </a:t>
            </a:r>
            <a:r>
              <a:rPr lang="ru-RU" sz="1800" dirty="0" err="1">
                <a:latin typeface="+mn-lt"/>
              </a:rPr>
              <a:t>және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ұнтақты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шық</a:t>
            </a:r>
            <a:r>
              <a:rPr lang="ru-RU" sz="1800" dirty="0">
                <a:latin typeface="+mn-lt"/>
              </a:rPr>
              <a:t> (мучнистая роса) </a:t>
            </a:r>
            <a:r>
              <a:rPr lang="ru-RU" sz="1800" dirty="0" err="1">
                <a:latin typeface="+mn-lt"/>
              </a:rPr>
              <a:t>ауруларына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қарсы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жоғары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белсенділік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көрсетеді</a:t>
            </a:r>
            <a:endParaRPr lang="ru-KZ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1D7407-E6D8-7B4A-5186-D282289B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29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2588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A2E2D-86B0-74A7-B0CD-F0ACE02F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159" y="379717"/>
            <a:ext cx="5906965" cy="629933"/>
          </a:xfrm>
        </p:spPr>
        <p:txBody>
          <a:bodyPr>
            <a:no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+mn-lt"/>
              </a:rPr>
              <a:t>Үш және төрт гетероатомы бар азолдар</a:t>
            </a:r>
            <a:endParaRPr lang="ru-KZ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0D9CAE-DF36-1A2D-E069-BE40579B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60" y="1285654"/>
            <a:ext cx="7554379" cy="3162741"/>
          </a:xfrm>
          <a:prstGeom prst="rect">
            <a:avLst/>
          </a:prstGeom>
        </p:spPr>
      </p:pic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EFC5D5B-ADF9-327A-901D-1D8802B2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9132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F47579-E9D9-3197-EB4C-B677A12CF473}"/>
              </a:ext>
            </a:extLst>
          </p:cNvPr>
          <p:cNvSpPr txBox="1">
            <a:spLocks/>
          </p:cNvSpPr>
          <p:nvPr/>
        </p:nvSpPr>
        <p:spPr>
          <a:xfrm>
            <a:off x="1272654" y="136525"/>
            <a:ext cx="8379780" cy="506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Имидазол және пиразолдың электрондық құрылысы</a:t>
            </a:r>
            <a:endParaRPr lang="ru-KZ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0689879-74F5-A8A0-9A5F-399C5345D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4</a:t>
            </a:fld>
            <a:endParaRPr lang="ru-KZ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046BCB-1203-D469-D1BB-20BD4B14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2175"/>
          <a:stretch>
            <a:fillRect/>
          </a:stretch>
        </p:blipFill>
        <p:spPr>
          <a:xfrm>
            <a:off x="1535501" y="871144"/>
            <a:ext cx="6678685" cy="27475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B4B5EBD-6C7A-14A2-1AEC-6416BF0D48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7812"/>
          <a:stretch>
            <a:fillRect/>
          </a:stretch>
        </p:blipFill>
        <p:spPr>
          <a:xfrm>
            <a:off x="1667862" y="4147370"/>
            <a:ext cx="6413961" cy="192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A7F51-3916-5A31-7903-95C61A9E4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400" y="425427"/>
            <a:ext cx="7639097" cy="508024"/>
          </a:xfrm>
        </p:spPr>
        <p:txBody>
          <a:bodyPr>
            <a:norm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Имидазол және пиразолдың ароматтылығы</a:t>
            </a:r>
            <a:endParaRPr lang="ru-KZ" sz="2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DEF0C7-3779-D0B0-1A45-A89491FAC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5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10011-5D57-0CBF-BF6A-4315B096F5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7275" y="1058787"/>
            <a:ext cx="7998972" cy="2938752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D23CB1AD-4DE8-28E3-1796-D986AE23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2400" y="4381411"/>
            <a:ext cx="68670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Молекула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циклды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барлық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«С»-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атомдар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бір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жазықта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орналасқан</a:t>
            </a: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Барлық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көміртек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атомдар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sp²-гибридтелген.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Жабық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қосарлаған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p-π-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типті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жүйе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42925" algn="l"/>
              </a:tabLst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ē саны Хюккель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ережесіне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бағынады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(6 ē)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FA1938-5F30-C16C-4880-1B78FBF954FB}"/>
              </a:ext>
            </a:extLst>
          </p:cNvPr>
          <p:cNvSpPr txBox="1"/>
          <p:nvPr/>
        </p:nvSpPr>
        <p:spPr>
          <a:xfrm>
            <a:off x="8734424" y="2066498"/>
            <a:ext cx="3076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«π-</a:t>
            </a:r>
            <a:r>
              <a:rPr lang="ru-RU" sz="2400" dirty="0" err="1">
                <a:solidFill>
                  <a:srgbClr val="FF0000"/>
                </a:solidFill>
              </a:rPr>
              <a:t>артық</a:t>
            </a:r>
            <a:r>
              <a:rPr lang="ru-RU" sz="2400" dirty="0">
                <a:solidFill>
                  <a:srgbClr val="FF0000"/>
                </a:solidFill>
              </a:rPr>
              <a:t>» </a:t>
            </a:r>
            <a:r>
              <a:rPr lang="ru-RU" sz="2400" dirty="0" err="1">
                <a:solidFill>
                  <a:srgbClr val="FF0000"/>
                </a:solidFill>
              </a:rPr>
              <a:t>жүйелер</a:t>
            </a:r>
            <a:r>
              <a:rPr lang="ru-RU" sz="2400" dirty="0">
                <a:solidFill>
                  <a:srgbClr val="FF0000"/>
                </a:solidFill>
              </a:rPr>
              <a:t>!!!</a:t>
            </a:r>
            <a:endParaRPr lang="ru-K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8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E2235-64BD-CCEB-6383-4C987DFB6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49" y="212834"/>
            <a:ext cx="4891676" cy="876343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rgbClr val="C00000"/>
                </a:solidFill>
                <a:latin typeface="+mn-lt"/>
              </a:rPr>
              <a:t>Имидазолды алу жолдары</a:t>
            </a:r>
            <a:endParaRPr lang="ru-KZ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053918-9AC0-59C9-C5B4-00F418A3E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8880" y="2065453"/>
            <a:ext cx="5358499" cy="118770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CD3160-BE8C-5FEC-6A13-B9A5C77A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6</a:t>
            </a:fld>
            <a:endParaRPr lang="ru-K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C8FC91-2009-A88E-00C6-03537F4FC02B}"/>
              </a:ext>
            </a:extLst>
          </p:cNvPr>
          <p:cNvSpPr txBox="1"/>
          <p:nvPr/>
        </p:nvSpPr>
        <p:spPr>
          <a:xfrm>
            <a:off x="742950" y="1073302"/>
            <a:ext cx="9391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b="1" u="sng" dirty="0" err="1"/>
              <a:t>Дебус</a:t>
            </a:r>
            <a:r>
              <a:rPr lang="ru-KZ" b="1" u="sng" dirty="0"/>
              <a:t> </a:t>
            </a:r>
            <a:r>
              <a:rPr lang="ru-KZ" b="1" u="sng" dirty="0" err="1"/>
              <a:t>әдісі</a:t>
            </a:r>
            <a:r>
              <a:rPr lang="ru-KZ" b="1" u="sng" dirty="0"/>
              <a:t> </a:t>
            </a:r>
            <a:r>
              <a:rPr lang="kk-KZ" b="1" u="sng" dirty="0"/>
              <a:t>(</a:t>
            </a:r>
            <a:r>
              <a:rPr lang="ru-KZ" b="1" u="sng" dirty="0"/>
              <a:t>1858 ж</a:t>
            </a:r>
            <a:r>
              <a:rPr lang="kk-KZ" b="1" u="sng" dirty="0"/>
              <a:t>.):</a:t>
            </a:r>
            <a:r>
              <a:rPr lang="ru-KZ" dirty="0"/>
              <a:t> </a:t>
            </a:r>
            <a:r>
              <a:rPr lang="ru-KZ" dirty="0" err="1"/>
              <a:t>глиоксал</a:t>
            </a:r>
            <a:r>
              <a:rPr lang="kk-KZ" dirty="0"/>
              <a:t>ь</a:t>
            </a:r>
            <a:r>
              <a:rPr lang="ru-KZ" dirty="0"/>
              <a:t>, формальдегид </a:t>
            </a:r>
            <a:r>
              <a:rPr lang="ru-KZ" dirty="0" err="1"/>
              <a:t>және</a:t>
            </a:r>
            <a:r>
              <a:rPr lang="ru-KZ" dirty="0"/>
              <a:t> аммиак </a:t>
            </a:r>
            <a:r>
              <a:rPr lang="ru-KZ" dirty="0" err="1"/>
              <a:t>имидазолды</a:t>
            </a:r>
            <a:r>
              <a:rPr lang="ru-KZ" dirty="0"/>
              <a:t> (</a:t>
            </a:r>
            <a:r>
              <a:rPr lang="ru-KZ" dirty="0" err="1"/>
              <a:t>глиоксалин</a:t>
            </a:r>
            <a:r>
              <a:rPr lang="ru-KZ" dirty="0"/>
              <a:t>) </a:t>
            </a:r>
            <a:r>
              <a:rPr lang="ru-KZ" dirty="0" err="1"/>
              <a:t>түзеді</a:t>
            </a:r>
            <a:r>
              <a:rPr lang="ru-KZ" dirty="0"/>
              <a:t>. </a:t>
            </a:r>
            <a:r>
              <a:rPr lang="ru-KZ" dirty="0" err="1"/>
              <a:t>Бұл</a:t>
            </a:r>
            <a:r>
              <a:rPr lang="ru-KZ" dirty="0"/>
              <a:t> </a:t>
            </a:r>
            <a:r>
              <a:rPr lang="ru-KZ" dirty="0" err="1"/>
              <a:t>өнімнің</a:t>
            </a:r>
            <a:r>
              <a:rPr lang="ru-KZ" dirty="0"/>
              <a:t> </a:t>
            </a:r>
            <a:r>
              <a:rPr lang="ru-KZ" dirty="0" err="1"/>
              <a:t>құрамында</a:t>
            </a:r>
            <a:r>
              <a:rPr lang="ru-KZ" dirty="0"/>
              <a:t> 2-, 3-моно- </a:t>
            </a:r>
            <a:r>
              <a:rPr lang="ru-KZ" dirty="0" err="1"/>
              <a:t>және</a:t>
            </a:r>
            <a:r>
              <a:rPr lang="ru-KZ" dirty="0"/>
              <a:t> 4,3-алмастырылған </a:t>
            </a:r>
            <a:r>
              <a:rPr lang="ru-KZ" dirty="0" err="1"/>
              <a:t>имидазолдар</a:t>
            </a:r>
            <a:r>
              <a:rPr lang="ru-KZ" dirty="0"/>
              <a:t> бар.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7E13D-5F1E-BE10-B81D-32A4714A0613}"/>
              </a:ext>
            </a:extLst>
          </p:cNvPr>
          <p:cNvSpPr txBox="1"/>
          <p:nvPr/>
        </p:nvSpPr>
        <p:spPr>
          <a:xfrm>
            <a:off x="742949" y="3672185"/>
            <a:ext cx="9286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u="sng" dirty="0" err="1"/>
              <a:t>Радишевский</a:t>
            </a:r>
            <a:r>
              <a:rPr lang="ru-RU" b="1" u="sng" dirty="0"/>
              <a:t> </a:t>
            </a:r>
            <a:r>
              <a:rPr lang="ru-RU" b="1" u="sng" dirty="0" err="1"/>
              <a:t>синтезі</a:t>
            </a:r>
            <a:r>
              <a:rPr lang="ru-RU" b="1" u="sng" dirty="0"/>
              <a:t>. </a:t>
            </a:r>
            <a:r>
              <a:rPr lang="ru-RU" dirty="0" err="1"/>
              <a:t>Глиоксал</a:t>
            </a:r>
            <a:r>
              <a:rPr lang="ru-RU" dirty="0"/>
              <a:t> </a:t>
            </a:r>
            <a:r>
              <a:rPr lang="ru-RU" dirty="0" err="1"/>
              <a:t>альдегидпен</a:t>
            </a:r>
            <a:r>
              <a:rPr lang="ru-RU" dirty="0"/>
              <a:t> (</a:t>
            </a:r>
            <a:r>
              <a:rPr lang="ru-RU" dirty="0" err="1"/>
              <a:t>мысалы</a:t>
            </a:r>
            <a:r>
              <a:rPr lang="ru-RU" dirty="0"/>
              <a:t>, </a:t>
            </a:r>
            <a:r>
              <a:rPr lang="ru-RU" dirty="0" err="1"/>
              <a:t>бензальдегидпен</a:t>
            </a:r>
            <a:r>
              <a:rPr lang="ru-RU" dirty="0"/>
              <a:t>) </a:t>
            </a:r>
            <a:r>
              <a:rPr lang="ru-RU" dirty="0" err="1"/>
              <a:t>әрекеттескенде</a:t>
            </a:r>
            <a:r>
              <a:rPr lang="ru-RU" dirty="0"/>
              <a:t>, бензальдегид </a:t>
            </a:r>
            <a:r>
              <a:rPr lang="ru-RU" dirty="0" err="1"/>
              <a:t>түзіледі</a:t>
            </a:r>
            <a:r>
              <a:rPr lang="ru-RU" dirty="0"/>
              <a:t>. </a:t>
            </a:r>
            <a:r>
              <a:rPr lang="ru-RU" dirty="0" err="1"/>
              <a:t>Формуламид</a:t>
            </a:r>
            <a:r>
              <a:rPr lang="ru-RU" dirty="0"/>
              <a:t> </a:t>
            </a:r>
            <a:r>
              <a:rPr lang="ru-RU" dirty="0" err="1"/>
              <a:t>аммиакты</a:t>
            </a:r>
            <a:r>
              <a:rPr lang="ru-RU" dirty="0"/>
              <a:t> </a:t>
            </a:r>
            <a:r>
              <a:rPr lang="ru-RU" dirty="0" err="1"/>
              <a:t>алмастыра</a:t>
            </a:r>
            <a:r>
              <a:rPr lang="ru-RU" dirty="0"/>
              <a:t> </a:t>
            </a:r>
            <a:r>
              <a:rPr lang="ru-RU" dirty="0" err="1"/>
              <a:t>алады</a:t>
            </a:r>
            <a:r>
              <a:rPr lang="ru-RU" dirty="0"/>
              <a:t>.</a:t>
            </a:r>
            <a:endParaRPr lang="ru-KZ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539118-9852-3FE1-37F5-26C3FA0111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537" y="4480122"/>
            <a:ext cx="6841183" cy="196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74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9FA073-3A5C-7AF5-6F37-576B3AB2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4" y="286436"/>
            <a:ext cx="2645980" cy="462338"/>
          </a:xfrm>
        </p:spPr>
        <p:txBody>
          <a:bodyPr>
            <a:normAutofit fontScale="90000"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+mn-lt"/>
              </a:rPr>
              <a:t>Пиразолды алу</a:t>
            </a:r>
            <a:endParaRPr lang="ru-KZ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A2DAC3D-A6F7-0748-C233-ABF3E0BEE50F}"/>
              </a:ext>
            </a:extLst>
          </p:cNvPr>
          <p:cNvSpPr txBox="1">
            <a:spLocks/>
          </p:cNvSpPr>
          <p:nvPr/>
        </p:nvSpPr>
        <p:spPr>
          <a:xfrm>
            <a:off x="847724" y="3450109"/>
            <a:ext cx="7467600" cy="788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kk-KZ" sz="1800" dirty="0">
                <a:latin typeface="+mn-lt"/>
              </a:rPr>
              <a:t>Сонымен қатар</a:t>
            </a:r>
            <a:r>
              <a:rPr lang="en-US" sz="1800" dirty="0">
                <a:latin typeface="+mn-lt"/>
              </a:rPr>
              <a:t> 1,3</a:t>
            </a:r>
            <a:r>
              <a:rPr lang="kk-KZ" sz="1800" dirty="0">
                <a:latin typeface="+mn-lt"/>
              </a:rPr>
              <a:t>-дикарбонилді қосылыстар гидразинмен конденсациялағанда пирозол туындыларын алуға болады</a:t>
            </a:r>
            <a:r>
              <a:rPr lang="en-US" sz="1800" dirty="0">
                <a:latin typeface="+mn-lt"/>
              </a:rPr>
              <a:t>:</a:t>
            </a:r>
            <a:endParaRPr lang="ru-KZ" sz="18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2B06A92-87B7-CE1C-B2F4-3E312EE8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7</a:t>
            </a:fld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F737E9-DF8C-63BB-E70C-882023A3E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66" y="4347901"/>
            <a:ext cx="9345455" cy="19195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5ADA85-D0A1-F845-835F-FA6B27077A49}"/>
              </a:ext>
            </a:extLst>
          </p:cNvPr>
          <p:cNvSpPr txBox="1"/>
          <p:nvPr/>
        </p:nvSpPr>
        <p:spPr>
          <a:xfrm>
            <a:off x="847724" y="858277"/>
            <a:ext cx="7686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Диарилгидразондарды</a:t>
            </a:r>
            <a:r>
              <a:rPr lang="ru-RU" dirty="0"/>
              <a:t> </a:t>
            </a:r>
            <a:r>
              <a:rPr lang="ru-RU" dirty="0" err="1"/>
              <a:t>вициналды</a:t>
            </a:r>
            <a:r>
              <a:rPr lang="ru-RU" dirty="0"/>
              <a:t> (</a:t>
            </a:r>
            <a:r>
              <a:rPr lang="ru-RU" dirty="0" err="1"/>
              <a:t>көршілес</a:t>
            </a:r>
            <a:r>
              <a:rPr lang="ru-RU" dirty="0"/>
              <a:t>) </a:t>
            </a:r>
            <a:r>
              <a:rPr lang="ru-RU" dirty="0" err="1"/>
              <a:t>диолдармен</a:t>
            </a:r>
            <a:r>
              <a:rPr lang="ru-RU" dirty="0"/>
              <a:t> </a:t>
            </a:r>
            <a:r>
              <a:rPr lang="ru-RU" dirty="0" err="1"/>
              <a:t>әрекеттестірген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1,3-орынбасқан </a:t>
            </a:r>
            <a:r>
              <a:rPr lang="ru-RU" dirty="0" err="1"/>
              <a:t>пиразолдар</a:t>
            </a:r>
            <a:r>
              <a:rPr lang="ru-RU" dirty="0"/>
              <a:t> </a:t>
            </a:r>
            <a:r>
              <a:rPr lang="ru-RU" dirty="0" err="1"/>
              <a:t>түзіледі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81D9F1-B1E7-DE46-BABB-706A6FC74E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8165"/>
          <a:stretch>
            <a:fillRect/>
          </a:stretch>
        </p:blipFill>
        <p:spPr>
          <a:xfrm>
            <a:off x="847724" y="1523164"/>
            <a:ext cx="6115574" cy="18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8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04A045-6969-A46C-119D-54A581E6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8</a:t>
            </a:fld>
            <a:endParaRPr lang="ru-K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D17CB-32F1-6CA7-BD83-CF2C50431A48}"/>
              </a:ext>
            </a:extLst>
          </p:cNvPr>
          <p:cNvSpPr txBox="1"/>
          <p:nvPr/>
        </p:nvSpPr>
        <p:spPr>
          <a:xfrm>
            <a:off x="733425" y="668447"/>
            <a:ext cx="943927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 err="1"/>
              <a:t>Имидозол</a:t>
            </a:r>
            <a:r>
              <a:rPr lang="ru-RU" dirty="0"/>
              <a:t> мен пиразол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/>
              <a:t>негіздер</a:t>
            </a:r>
            <a:r>
              <a:rPr lang="ru-RU" dirty="0"/>
              <a:t> мен </a:t>
            </a:r>
            <a:r>
              <a:rPr lang="ru-RU" dirty="0" err="1"/>
              <a:t>әлсіз</a:t>
            </a:r>
            <a:r>
              <a:rPr lang="ru-RU" dirty="0"/>
              <a:t> </a:t>
            </a:r>
            <a:r>
              <a:rPr lang="ru-RU" dirty="0" err="1"/>
              <a:t>қышқылдар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, </a:t>
            </a:r>
            <a:r>
              <a:rPr lang="ru-RU" dirty="0" err="1"/>
              <a:t>бірақ</a:t>
            </a:r>
            <a:r>
              <a:rPr lang="ru-RU" dirty="0"/>
              <a:t> имидазол </a:t>
            </a:r>
            <a:r>
              <a:rPr lang="ru-RU" dirty="0" err="1"/>
              <a:t>күштірек</a:t>
            </a:r>
            <a:r>
              <a:rPr lang="ru-RU" dirty="0"/>
              <a:t> </a:t>
            </a:r>
            <a:r>
              <a:rPr lang="ru-RU" dirty="0" err="1"/>
              <a:t>негіз</a:t>
            </a:r>
            <a:r>
              <a:rPr lang="ru-RU" dirty="0"/>
              <a:t> </a:t>
            </a:r>
            <a:r>
              <a:rPr lang="ru-RU" dirty="0" err="1"/>
              <a:t>саналады</a:t>
            </a:r>
            <a:r>
              <a:rPr lang="ru-RU" dirty="0"/>
              <a:t>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түзіп</a:t>
            </a:r>
            <a:r>
              <a:rPr lang="ru-RU" dirty="0"/>
              <a:t> </a:t>
            </a:r>
            <a:r>
              <a:rPr lang="ru-RU" dirty="0" err="1"/>
              <a:t>отырған</a:t>
            </a:r>
            <a:r>
              <a:rPr lang="ru-RU" dirty="0"/>
              <a:t> </a:t>
            </a:r>
            <a:r>
              <a:rPr lang="ru-RU" dirty="0" err="1"/>
              <a:t>имидазолий</a:t>
            </a:r>
            <a:r>
              <a:rPr lang="ru-RU" dirty="0"/>
              <a:t> </a:t>
            </a:r>
            <a:r>
              <a:rPr lang="ru-RU" dirty="0" err="1"/>
              <a:t>катионының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симметрия </a:t>
            </a:r>
            <a:r>
              <a:rPr lang="ru-RU" dirty="0" err="1"/>
              <a:t>дәрежесімен</a:t>
            </a:r>
            <a:r>
              <a:rPr lang="ru-RU" dirty="0"/>
              <a:t> </a:t>
            </a:r>
            <a:r>
              <a:rPr lang="ru-RU" dirty="0" err="1"/>
              <a:t>түсіндіріледі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</a:pPr>
            <a:br>
              <a:rPr lang="ru-RU" dirty="0"/>
            </a:br>
            <a:r>
              <a:rPr lang="ru-RU" dirty="0" err="1"/>
              <a:t>Негіздік</a:t>
            </a:r>
            <a:r>
              <a:rPr lang="ru-RU" dirty="0"/>
              <a:t> </a:t>
            </a:r>
            <a:r>
              <a:rPr lang="ru-RU" dirty="0" err="1"/>
              <a:t>қасиеттерімен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, имидазол мен пиразол </a:t>
            </a:r>
            <a:r>
              <a:rPr lang="ru-RU" dirty="0" err="1"/>
              <a:t>қышқылдық</a:t>
            </a:r>
            <a:r>
              <a:rPr lang="ru-RU" dirty="0"/>
              <a:t> </a:t>
            </a:r>
            <a:r>
              <a:rPr lang="ru-RU" dirty="0" err="1"/>
              <a:t>протонға</a:t>
            </a:r>
            <a:r>
              <a:rPr lang="ru-RU" dirty="0"/>
              <a:t> </a:t>
            </a:r>
            <a:r>
              <a:rPr lang="ru-RU" dirty="0" err="1"/>
              <a:t>ие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пиррол </a:t>
            </a:r>
            <a:r>
              <a:rPr lang="ru-RU" dirty="0" err="1"/>
              <a:t>сияқты</a:t>
            </a:r>
            <a:r>
              <a:rPr lang="ru-RU" dirty="0"/>
              <a:t> металл </a:t>
            </a:r>
            <a:r>
              <a:rPr lang="ru-RU" dirty="0" err="1"/>
              <a:t>иондарымен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тұздар</a:t>
            </a:r>
            <a:r>
              <a:rPr lang="ru-RU" dirty="0"/>
              <a:t> </a:t>
            </a:r>
            <a:r>
              <a:rPr lang="ru-RU" dirty="0" err="1"/>
              <a:t>түзеді</a:t>
            </a:r>
            <a:r>
              <a:rPr lang="ru-RU" dirty="0"/>
              <a:t>. </a:t>
            </a:r>
            <a:r>
              <a:rPr lang="ru-RU" dirty="0" err="1"/>
              <a:t>Алайда</a:t>
            </a:r>
            <a:r>
              <a:rPr lang="ru-RU" dirty="0"/>
              <a:t> имидазол мен пиразол </a:t>
            </a:r>
            <a:r>
              <a:rPr lang="ru-RU" dirty="0" err="1"/>
              <a:t>екінші</a:t>
            </a:r>
            <a:r>
              <a:rPr lang="ru-RU" dirty="0"/>
              <a:t> </a:t>
            </a:r>
            <a:r>
              <a:rPr lang="ru-RU" dirty="0" err="1"/>
              <a:t>азолдық</a:t>
            </a:r>
            <a:r>
              <a:rPr lang="ru-RU" dirty="0"/>
              <a:t> </a:t>
            </a:r>
            <a:r>
              <a:rPr lang="ru-RU" dirty="0" err="1"/>
              <a:t>азоттың</a:t>
            </a:r>
            <a:r>
              <a:rPr lang="ru-RU" dirty="0"/>
              <a:t> </a:t>
            </a:r>
            <a:r>
              <a:rPr lang="ru-RU" dirty="0" err="1"/>
              <a:t>электроноакцепторлық</a:t>
            </a:r>
            <a:r>
              <a:rPr lang="ru-RU" dirty="0"/>
              <a:t> </a:t>
            </a:r>
            <a:r>
              <a:rPr lang="ru-RU" dirty="0" err="1"/>
              <a:t>әсерінің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</a:t>
            </a:r>
            <a:r>
              <a:rPr lang="ru-RU" dirty="0" err="1"/>
              <a:t>сәл</a:t>
            </a:r>
            <a:r>
              <a:rPr lang="ru-RU" dirty="0"/>
              <a:t> </a:t>
            </a:r>
            <a:r>
              <a:rPr lang="ru-RU" dirty="0" err="1"/>
              <a:t>күштірек</a:t>
            </a:r>
            <a:r>
              <a:rPr lang="ru-RU" dirty="0"/>
              <a:t> </a:t>
            </a:r>
            <a:r>
              <a:rPr lang="ru-RU" dirty="0" err="1"/>
              <a:t>қышқылдық</a:t>
            </a:r>
            <a:r>
              <a:rPr lang="ru-RU" dirty="0"/>
              <a:t> </a:t>
            </a:r>
            <a:r>
              <a:rPr lang="ru-RU" dirty="0" err="1"/>
              <a:t>қасиет</a:t>
            </a:r>
            <a:r>
              <a:rPr lang="ru-RU" dirty="0"/>
              <a:t> </a:t>
            </a:r>
            <a:r>
              <a:rPr lang="ru-RU" dirty="0" err="1"/>
              <a:t>көрсетеді</a:t>
            </a:r>
            <a:r>
              <a:rPr lang="ru-RU" dirty="0"/>
              <a:t>.</a:t>
            </a:r>
          </a:p>
          <a:p>
            <a:pPr algn="just">
              <a:spcAft>
                <a:spcPts val="1200"/>
              </a:spcAft>
            </a:pPr>
            <a:br>
              <a:rPr lang="ru-RU" dirty="0"/>
            </a:br>
            <a:r>
              <a:rPr lang="ru-RU" dirty="0"/>
              <a:t>Имидазол </a:t>
            </a:r>
            <a:r>
              <a:rPr lang="ru-RU" dirty="0" err="1"/>
              <a:t>және</a:t>
            </a:r>
            <a:r>
              <a:rPr lang="ru-RU" dirty="0"/>
              <a:t> пиразол </a:t>
            </a:r>
            <a:r>
              <a:rPr lang="ru-RU" dirty="0" err="1"/>
              <a:t>циклдарының</a:t>
            </a:r>
            <a:r>
              <a:rPr lang="ru-RU" dirty="0"/>
              <a:t> </a:t>
            </a:r>
            <a:r>
              <a:rPr lang="ru-RU" dirty="0" err="1"/>
              <a:t>ароматтық</a:t>
            </a:r>
            <a:r>
              <a:rPr lang="ru-RU" dirty="0"/>
              <a:t> </a:t>
            </a:r>
            <a:r>
              <a:rPr lang="ru-RU" dirty="0" err="1"/>
              <a:t>табиғаты</a:t>
            </a:r>
            <a:r>
              <a:rPr lang="ru-RU" dirty="0"/>
              <a:t> </a:t>
            </a:r>
            <a:r>
              <a:rPr lang="ru-RU" dirty="0" err="1"/>
              <a:t>олардың</a:t>
            </a:r>
            <a:r>
              <a:rPr lang="ru-RU" dirty="0"/>
              <a:t> </a:t>
            </a:r>
            <a:r>
              <a:rPr lang="ru-RU" dirty="0" err="1"/>
              <a:t>тотығуға</a:t>
            </a:r>
            <a:r>
              <a:rPr lang="ru-RU" dirty="0"/>
              <a:t> </a:t>
            </a:r>
            <a:r>
              <a:rPr lang="ru-RU" dirty="0" err="1"/>
              <a:t>тұрақтылығынан</a:t>
            </a:r>
            <a:r>
              <a:rPr lang="ru-RU" dirty="0"/>
              <a:t>, </a:t>
            </a:r>
            <a:r>
              <a:rPr lang="ru-RU" dirty="0" err="1"/>
              <a:t>қосылу</a:t>
            </a:r>
            <a:r>
              <a:rPr lang="ru-RU" dirty="0"/>
              <a:t> </a:t>
            </a:r>
            <a:r>
              <a:rPr lang="ru-RU" dirty="0" err="1"/>
              <a:t>реакцияларына</a:t>
            </a:r>
            <a:r>
              <a:rPr lang="ru-RU" dirty="0"/>
              <a:t> </a:t>
            </a:r>
            <a:r>
              <a:rPr lang="ru-RU" dirty="0" err="1"/>
              <a:t>бейімділігінің</a:t>
            </a:r>
            <a:r>
              <a:rPr lang="ru-RU" dirty="0"/>
              <a:t> </a:t>
            </a:r>
            <a:r>
              <a:rPr lang="ru-RU" dirty="0" err="1"/>
              <a:t>болмауынан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электрофильдік</a:t>
            </a:r>
            <a:r>
              <a:rPr lang="ru-RU" dirty="0"/>
              <a:t> </a:t>
            </a:r>
            <a:r>
              <a:rPr lang="ru-RU" dirty="0" err="1"/>
              <a:t>орынбасу</a:t>
            </a:r>
            <a:r>
              <a:rPr lang="ru-RU" dirty="0"/>
              <a:t> </a:t>
            </a:r>
            <a:r>
              <a:rPr lang="ru-RU" dirty="0" err="1"/>
              <a:t>реакцияларына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түсуінен</a:t>
            </a:r>
            <a:r>
              <a:rPr lang="ru-RU" dirty="0"/>
              <a:t> </a:t>
            </a:r>
            <a:r>
              <a:rPr lang="ru-RU" dirty="0" err="1"/>
              <a:t>көрінеді</a:t>
            </a:r>
            <a:r>
              <a:rPr lang="ru-RU" dirty="0"/>
              <a:t>.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циклде</a:t>
            </a:r>
            <a:r>
              <a:rPr lang="ru-RU" dirty="0"/>
              <a:t> де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оңай</a:t>
            </a:r>
            <a:r>
              <a:rPr lang="ru-RU" dirty="0"/>
              <a:t> </a:t>
            </a:r>
            <a:r>
              <a:rPr lang="ru-RU" dirty="0" err="1"/>
              <a:t>шабуылға</a:t>
            </a:r>
            <a:r>
              <a:rPr lang="ru-RU" dirty="0"/>
              <a:t> </a:t>
            </a:r>
            <a:r>
              <a:rPr lang="ru-RU" dirty="0" err="1"/>
              <a:t>ұшырайтын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 – 4-позиция.</a:t>
            </a:r>
          </a:p>
          <a:p>
            <a:pPr algn="just">
              <a:spcAft>
                <a:spcPts val="1200"/>
              </a:spcAft>
            </a:pPr>
            <a:br>
              <a:rPr lang="ru-RU" dirty="0"/>
            </a:br>
            <a:r>
              <a:rPr lang="ru-RU" dirty="0" err="1"/>
              <a:t>Дегенмен</a:t>
            </a:r>
            <a:r>
              <a:rPr lang="ru-RU" dirty="0"/>
              <a:t>, имидазол мен </a:t>
            </a:r>
            <a:r>
              <a:rPr lang="ru-RU" dirty="0" err="1"/>
              <a:t>пиразолдың</a:t>
            </a:r>
            <a:r>
              <a:rPr lang="ru-RU" dirty="0"/>
              <a:t> </a:t>
            </a:r>
            <a:r>
              <a:rPr lang="ru-RU" dirty="0" err="1"/>
              <a:t>электрофильдік</a:t>
            </a:r>
            <a:r>
              <a:rPr lang="ru-RU" dirty="0"/>
              <a:t> </a:t>
            </a:r>
            <a:r>
              <a:rPr lang="ru-RU" dirty="0" err="1"/>
              <a:t>реагенттерге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реакциялық</a:t>
            </a:r>
            <a:r>
              <a:rPr lang="ru-RU" dirty="0"/>
              <a:t> </a:t>
            </a:r>
            <a:r>
              <a:rPr lang="ru-RU" dirty="0" err="1"/>
              <a:t>қабілеті</a:t>
            </a:r>
            <a:r>
              <a:rPr lang="ru-RU" dirty="0"/>
              <a:t> </a:t>
            </a:r>
            <a:r>
              <a:rPr lang="ru-RU" dirty="0" err="1"/>
              <a:t>пирролға</a:t>
            </a:r>
            <a:r>
              <a:rPr lang="ru-RU" dirty="0"/>
              <a:t> </a:t>
            </a:r>
            <a:r>
              <a:rPr lang="ru-RU" dirty="0" err="1"/>
              <a:t>қарағанда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екендігін</a:t>
            </a:r>
            <a:r>
              <a:rPr lang="ru-RU" dirty="0"/>
              <a:t> </a:t>
            </a:r>
            <a:r>
              <a:rPr lang="ru-RU" dirty="0" err="1"/>
              <a:t>атап</a:t>
            </a:r>
            <a:r>
              <a:rPr lang="ru-RU" dirty="0"/>
              <a:t>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жөн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,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алдымен</a:t>
            </a:r>
            <a:r>
              <a:rPr lang="ru-RU" dirty="0"/>
              <a:t>, </a:t>
            </a:r>
            <a:r>
              <a:rPr lang="ru-RU" dirty="0" err="1"/>
              <a:t>циклдегі</a:t>
            </a:r>
            <a:r>
              <a:rPr lang="ru-RU" dirty="0"/>
              <a:t> азот </a:t>
            </a:r>
            <a:r>
              <a:rPr lang="ru-RU" dirty="0" err="1"/>
              <a:t>атомының</a:t>
            </a:r>
            <a:r>
              <a:rPr lang="ru-RU" dirty="0"/>
              <a:t> </a:t>
            </a:r>
            <a:r>
              <a:rPr lang="ru-RU" dirty="0" err="1"/>
              <a:t>электроноакцепторлық</a:t>
            </a:r>
            <a:r>
              <a:rPr lang="ru-RU" dirty="0"/>
              <a:t> </a:t>
            </a:r>
            <a:r>
              <a:rPr lang="ru-RU" dirty="0" err="1"/>
              <a:t>әсерімен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электрофильдік</a:t>
            </a:r>
            <a:r>
              <a:rPr lang="ru-RU" dirty="0"/>
              <a:t> </a:t>
            </a:r>
            <a:r>
              <a:rPr lang="ru-RU" dirty="0" err="1"/>
              <a:t>орынбасу</a:t>
            </a:r>
            <a:r>
              <a:rPr lang="ru-RU" dirty="0"/>
              <a:t> </a:t>
            </a:r>
            <a:r>
              <a:rPr lang="ru-RU" dirty="0" err="1"/>
              <a:t>реакциялары</a:t>
            </a:r>
            <a:r>
              <a:rPr lang="ru-RU" dirty="0"/>
              <a:t> </a:t>
            </a:r>
            <a:r>
              <a:rPr lang="ru-RU" dirty="0" err="1"/>
              <a:t>көбінесе</a:t>
            </a:r>
            <a:r>
              <a:rPr lang="ru-RU" dirty="0"/>
              <a:t> </a:t>
            </a:r>
            <a:r>
              <a:rPr lang="ru-RU" dirty="0" err="1"/>
              <a:t>күшті</a:t>
            </a:r>
            <a:r>
              <a:rPr lang="ru-RU" dirty="0"/>
              <a:t> </a:t>
            </a:r>
            <a:r>
              <a:rPr lang="ru-RU" dirty="0" err="1"/>
              <a:t>қышқыл</a:t>
            </a:r>
            <a:r>
              <a:rPr lang="ru-RU" dirty="0"/>
              <a:t> </a:t>
            </a:r>
            <a:r>
              <a:rPr lang="ru-RU" dirty="0" err="1"/>
              <a:t>ортада</a:t>
            </a:r>
            <a:r>
              <a:rPr lang="ru-RU" dirty="0"/>
              <a:t> </a:t>
            </a:r>
            <a:r>
              <a:rPr lang="ru-RU" dirty="0" err="1"/>
              <a:t>жүретіндігімен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азолдық</a:t>
            </a:r>
            <a:r>
              <a:rPr lang="ru-RU" dirty="0"/>
              <a:t> цикл </a:t>
            </a:r>
            <a:r>
              <a:rPr lang="ru-RU" dirty="0" err="1"/>
              <a:t>протонданады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тиісті</a:t>
            </a:r>
            <a:r>
              <a:rPr lang="ru-RU" dirty="0"/>
              <a:t> </a:t>
            </a:r>
            <a:r>
              <a:rPr lang="ru-RU" dirty="0" err="1"/>
              <a:t>азолий</a:t>
            </a:r>
            <a:r>
              <a:rPr lang="ru-RU" dirty="0"/>
              <a:t> катионы </a:t>
            </a:r>
            <a:r>
              <a:rPr lang="ru-RU" dirty="0" err="1"/>
              <a:t>сияқты</a:t>
            </a:r>
            <a:r>
              <a:rPr lang="ru-RU" dirty="0"/>
              <a:t> </a:t>
            </a:r>
            <a:r>
              <a:rPr lang="ru-RU" dirty="0" err="1"/>
              <a:t>әрекет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  <a:endParaRPr lang="ru-KZ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9CF26F1-045B-73F2-01DB-E3A81B360BEC}"/>
              </a:ext>
            </a:extLst>
          </p:cNvPr>
          <p:cNvSpPr txBox="1">
            <a:spLocks/>
          </p:cNvSpPr>
          <p:nvPr/>
        </p:nvSpPr>
        <p:spPr>
          <a:xfrm>
            <a:off x="838199" y="136525"/>
            <a:ext cx="8991600" cy="574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>
                <a:solidFill>
                  <a:srgbClr val="C00000"/>
                </a:solidFill>
                <a:latin typeface="+mn-lt"/>
              </a:rPr>
              <a:t>Пиразолмен және имидазолдың химиялық қасиеттері</a:t>
            </a:r>
            <a:endParaRPr lang="ru-KZ" sz="2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19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0F8366-1F2E-DDCF-5CCA-8F6A519D5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48261" r="22709" b="33608"/>
          <a:stretch>
            <a:fillRect/>
          </a:stretch>
        </p:blipFill>
        <p:spPr>
          <a:xfrm>
            <a:off x="1344437" y="2731163"/>
            <a:ext cx="6585569" cy="1303746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D4D18C-7930-44B7-96E8-DAA5E18B5329}"/>
              </a:ext>
            </a:extLst>
          </p:cNvPr>
          <p:cNvSpPr txBox="1">
            <a:spLocks/>
          </p:cNvSpPr>
          <p:nvPr/>
        </p:nvSpPr>
        <p:spPr>
          <a:xfrm>
            <a:off x="838199" y="723902"/>
            <a:ext cx="9210676" cy="1559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Имидазол мен пиразол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әлсіз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негіздер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dirty="0">
                <a:latin typeface="+mn-lt"/>
              </a:rPr>
              <a:t>мен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әлсіз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қышқылдар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б.т</a:t>
            </a:r>
            <a:r>
              <a:rPr lang="ru-RU" sz="1800" dirty="0">
                <a:latin typeface="+mn-lt"/>
              </a:rPr>
              <a:t>., </a:t>
            </a:r>
            <a:r>
              <a:rPr lang="ru-RU" sz="1800" dirty="0" err="1">
                <a:latin typeface="+mn-lt"/>
              </a:rPr>
              <a:t>бірақ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>
                <a:solidFill>
                  <a:srgbClr val="339966"/>
                </a:solidFill>
                <a:latin typeface="+mn-lt"/>
              </a:rPr>
              <a:t>имидазол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пайда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болған</a:t>
            </a:r>
            <a:r>
              <a:rPr lang="ru-RU" sz="1800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имидазолий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катионының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i="1" dirty="0" err="1">
                <a:latin typeface="+mn-lt"/>
              </a:rPr>
              <a:t>симметриясының</a:t>
            </a:r>
            <a:r>
              <a:rPr lang="ru-RU" sz="1800" i="1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жоғары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деңгейіне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байланысты</a:t>
            </a:r>
            <a:r>
              <a:rPr lang="ru-RU" sz="1800" dirty="0">
                <a:latin typeface="+mn-lt"/>
              </a:rPr>
              <a:t> </a:t>
            </a:r>
            <a:r>
              <a:rPr lang="ru-RU" sz="1800" b="1" dirty="0" err="1">
                <a:solidFill>
                  <a:srgbClr val="339966"/>
                </a:solidFill>
                <a:latin typeface="+mn-lt"/>
              </a:rPr>
              <a:t>күшті</a:t>
            </a:r>
            <a:r>
              <a:rPr lang="ru-RU" sz="1800" b="1" dirty="0">
                <a:solidFill>
                  <a:srgbClr val="339966"/>
                </a:solidFill>
                <a:latin typeface="+mn-lt"/>
              </a:rPr>
              <a:t> </a:t>
            </a:r>
            <a:r>
              <a:rPr lang="ru-RU" sz="1800" b="1" dirty="0" err="1">
                <a:solidFill>
                  <a:srgbClr val="339966"/>
                </a:solidFill>
                <a:latin typeface="+mn-lt"/>
              </a:rPr>
              <a:t>негіз</a:t>
            </a:r>
            <a:r>
              <a:rPr lang="ru-RU" sz="1800" b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б.т</a:t>
            </a:r>
            <a:r>
              <a:rPr lang="ru-RU" sz="1800" dirty="0">
                <a:latin typeface="+mn-lt"/>
              </a:rPr>
              <a:t>.</a:t>
            </a:r>
          </a:p>
          <a:p>
            <a:pPr algn="just"/>
            <a:endParaRPr lang="ru-RU" sz="1800" dirty="0">
              <a:latin typeface="+mn-lt"/>
            </a:endParaRPr>
          </a:p>
          <a:p>
            <a:pPr algn="just"/>
            <a:r>
              <a:rPr lang="ru-RU" sz="1800" dirty="0">
                <a:latin typeface="+mn-lt"/>
              </a:rPr>
              <a:t>Имидазол </a:t>
            </a:r>
            <a:r>
              <a:rPr lang="ru-RU" sz="1800" dirty="0" err="1">
                <a:latin typeface="+mn-lt"/>
              </a:rPr>
              <a:t>пиридинге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қарағанда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күшті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негіз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болады</a:t>
            </a:r>
            <a:r>
              <a:rPr lang="ru-RU" sz="1800" dirty="0">
                <a:latin typeface="+mn-lt"/>
              </a:rPr>
              <a:t>. </a:t>
            </a:r>
            <a:r>
              <a:rPr lang="ru-RU" sz="1800" dirty="0" err="1">
                <a:latin typeface="+mn-lt"/>
              </a:rPr>
              <a:t>Бұл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екі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азоттың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есебінен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қосарлаған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қышқылда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зарядттың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делокализациясымен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түсіндіруге</a:t>
            </a:r>
            <a:r>
              <a:rPr lang="ru-RU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болады</a:t>
            </a:r>
            <a:r>
              <a:rPr lang="ru-RU" sz="1800" dirty="0">
                <a:latin typeface="+mn-lt"/>
              </a:rPr>
              <a:t>.</a:t>
            </a:r>
            <a:endParaRPr lang="ru-KZ" sz="1800" dirty="0">
              <a:latin typeface="+mn-lt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1AA00CD-6A49-A293-B6DB-29C38AEF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DEA6-7289-4A5C-BCBF-288E931EDF4F}" type="slidenum">
              <a:rPr lang="ru-KZ" smtClean="0"/>
              <a:t>9</a:t>
            </a:fld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5EF15F-20BC-7F21-1FB1-34A21CF77B50}"/>
              </a:ext>
            </a:extLst>
          </p:cNvPr>
          <p:cNvSpPr txBox="1"/>
          <p:nvPr/>
        </p:nvSpPr>
        <p:spPr>
          <a:xfrm>
            <a:off x="3829050" y="4135331"/>
            <a:ext cx="2676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+mn-lt"/>
              </a:rPr>
              <a:t>имидазолий</a:t>
            </a:r>
            <a:r>
              <a:rPr lang="ru-RU" sz="1800" dirty="0">
                <a:latin typeface="+mn-lt"/>
              </a:rPr>
              <a:t> катионы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52165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1535</Words>
  <Application>Microsoft Office PowerPoint</Application>
  <PresentationFormat>Широкоэкранный</PresentationFormat>
  <Paragraphs>160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Calibri Light</vt:lpstr>
      <vt:lpstr>Cambria</vt:lpstr>
      <vt:lpstr>Wingdings</vt:lpstr>
      <vt:lpstr>Тема Office</vt:lpstr>
      <vt:lpstr>Дәріс 5   Екі немесе одан да көп гетероатомды бес мүшелі гетероциклдар: имидазол және пиразол   Дәріс оқыған:х.ғ.к. Берғанаева Г.Е</vt:lpstr>
      <vt:lpstr> Екі немесе одан да көп гетероатомды бес мүшелі гетероциклдар: имидазол және пиразол</vt:lpstr>
      <vt:lpstr>Үш және төрт гетероатомы бар азолдар</vt:lpstr>
      <vt:lpstr>Презентация PowerPoint</vt:lpstr>
      <vt:lpstr>Имидазол және пиразолдың ароматтылығы</vt:lpstr>
      <vt:lpstr>Имидазолды алу жолдары</vt:lpstr>
      <vt:lpstr>Пиразолды алу</vt:lpstr>
      <vt:lpstr>Презентация PowerPoint</vt:lpstr>
      <vt:lpstr>Презентация PowerPoint</vt:lpstr>
      <vt:lpstr>Презентация PowerPoint</vt:lpstr>
      <vt:lpstr>Презентация PowerPoint</vt:lpstr>
      <vt:lpstr>Пиразолдың тотықсыздану өнімдерінің негізгі қасиеттері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Сонымен қатар, имидазол мен пиразолда қышқылды протон бар, сондықтан пиррол сияқты металл иондармен тұздарды оңай түзеді.</vt:lpstr>
      <vt:lpstr>Презентация PowerPoint</vt:lpstr>
      <vt:lpstr> Азолдардың биологиялық активті туындылары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Бірінші синтетикалық анальгетик(1884 ж) - антипириннің синтезі</vt:lpstr>
      <vt:lpstr>Антипирин — пиразолон қатарындағы препараттарды синтездеудің негізі</vt:lpstr>
      <vt:lpstr>Пиразол қатарындағы бояғыштар</vt:lpstr>
      <vt:lpstr>Ауыл шаруашылығындағы азолдарды қолдану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Alikhan Sovetbai</dc:creator>
  <cp:lastModifiedBy>Берганаева Гульзат</cp:lastModifiedBy>
  <cp:revision>25</cp:revision>
  <dcterms:created xsi:type="dcterms:W3CDTF">2025-10-31T16:09:57Z</dcterms:created>
  <dcterms:modified xsi:type="dcterms:W3CDTF">2025-11-01T10:07:11Z</dcterms:modified>
</cp:coreProperties>
</file>